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7772400" cy="100584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BB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53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022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022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4E1CD984-4B14-41BC-BB89-081DE8FF09D0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2350" y="1162050"/>
            <a:ext cx="2425700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4443"/>
            <a:ext cx="5608320" cy="3659307"/>
          </a:xfrm>
          <a:prstGeom prst="rect">
            <a:avLst/>
          </a:prstGeom>
        </p:spPr>
        <p:txBody>
          <a:bodyPr vert="horz" lIns="92766" tIns="46383" rIns="92766" bIns="4638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379"/>
            <a:ext cx="3037840" cy="466022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30379"/>
            <a:ext cx="3037840" cy="466022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7260A935-77FE-47F3-BC5A-F44492C80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684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baseline="0" dirty="0" smtClean="0"/>
              <a:t> student statement from Xuan Li. Focus on MBA experience and BIT department.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0A935-77FE-47F3-BC5A-F44492C809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653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1" i="0">
                <a:solidFill>
                  <a:srgbClr val="002C3E"/>
                </a:solidFill>
                <a:latin typeface="Tungsten Bold"/>
                <a:cs typeface="Tungsten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1" i="0">
                <a:solidFill>
                  <a:srgbClr val="002C3E"/>
                </a:solidFill>
                <a:latin typeface="Tungsten Bold"/>
                <a:cs typeface="Tungsten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1" i="0">
                <a:solidFill>
                  <a:srgbClr val="002C3E"/>
                </a:solidFill>
                <a:latin typeface="Tungsten Bold"/>
                <a:cs typeface="Tungsten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44500" y="8131809"/>
            <a:ext cx="2628392" cy="46227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65759" y="8385047"/>
            <a:ext cx="1207135" cy="231140"/>
          </a:xfrm>
          <a:custGeom>
            <a:avLst/>
            <a:gdLst/>
            <a:ahLst/>
            <a:cxnLst/>
            <a:rect l="l" t="t" r="r" b="b"/>
            <a:pathLst>
              <a:path w="1207135" h="231140">
                <a:moveTo>
                  <a:pt x="0" y="231139"/>
                </a:moveTo>
                <a:lnTo>
                  <a:pt x="1207008" y="231139"/>
                </a:lnTo>
                <a:lnTo>
                  <a:pt x="1207008" y="0"/>
                </a:lnTo>
                <a:lnTo>
                  <a:pt x="0" y="0"/>
                </a:lnTo>
                <a:lnTo>
                  <a:pt x="0" y="2311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57200" y="1831339"/>
            <a:ext cx="4521200" cy="263093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129784" y="201168"/>
            <a:ext cx="2468245" cy="9674860"/>
          </a:xfrm>
          <a:custGeom>
            <a:avLst/>
            <a:gdLst/>
            <a:ahLst/>
            <a:cxnLst/>
            <a:rect l="l" t="t" r="r" b="b"/>
            <a:pathLst>
              <a:path w="2468245" h="9674860">
                <a:moveTo>
                  <a:pt x="0" y="9674352"/>
                </a:moveTo>
                <a:lnTo>
                  <a:pt x="2467864" y="9674352"/>
                </a:lnTo>
                <a:lnTo>
                  <a:pt x="2467864" y="0"/>
                </a:lnTo>
                <a:lnTo>
                  <a:pt x="0" y="0"/>
                </a:lnTo>
                <a:lnTo>
                  <a:pt x="0" y="9674352"/>
                </a:lnTo>
                <a:close/>
              </a:path>
            </a:pathLst>
          </a:custGeom>
          <a:solidFill>
            <a:srgbClr val="002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68780" y="426856"/>
            <a:ext cx="4434839" cy="368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00" b="1" i="0">
                <a:solidFill>
                  <a:srgbClr val="002C3E"/>
                </a:solidFill>
                <a:latin typeface="Tungsten Bold"/>
                <a:cs typeface="Tungsten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hyperlink" Target="mailto:mstint@mst.edu" TargetMode="External"/><Relationship Id="rId4" Type="http://schemas.openxmlformats.org/officeDocument/2006/relationships/hyperlink" Target="mailto:iarecruit@mst.edu" TargetMode="External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6027" y="6211095"/>
            <a:ext cx="334645" cy="847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450" b="1" spc="-170" dirty="0">
                <a:solidFill>
                  <a:srgbClr val="62BB46"/>
                </a:solidFill>
                <a:latin typeface="Tungsten Bold"/>
                <a:cs typeface="Tungsten Bold"/>
              </a:rPr>
              <a:t>S</a:t>
            </a:r>
            <a:endParaRPr sz="6450" dirty="0">
              <a:latin typeface="Tungsten Bold"/>
              <a:cs typeface="Tungsten 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5939" y="6414224"/>
            <a:ext cx="3968750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20300"/>
              </a:lnSpc>
            </a:pPr>
            <a:r>
              <a:rPr lang="en-US" sz="800" dirty="0" err="1">
                <a:solidFill>
                  <a:srgbClr val="002C3E"/>
                </a:solidFill>
                <a:latin typeface="Orgon Slab Light"/>
                <a:cs typeface="Orgon Slab Light"/>
              </a:rPr>
              <a:t>tudying</a:t>
            </a:r>
            <a:r>
              <a:rPr lang="en-US" sz="800" dirty="0">
                <a:solidFill>
                  <a:srgbClr val="002C3E"/>
                </a:solidFill>
                <a:latin typeface="Orgon Slab Light"/>
                <a:cs typeface="Orgon Slab Light"/>
              </a:rPr>
              <a:t> in the  United States  is an investment in your future. Because of the partnership</a:t>
            </a:r>
            <a:r>
              <a:rPr lang="en-US" sz="800" spc="-55" dirty="0">
                <a:solidFill>
                  <a:srgbClr val="002C3E"/>
                </a:solidFill>
                <a:latin typeface="Orgon Slab Light"/>
                <a:cs typeface="Orgon Slab Light"/>
              </a:rPr>
              <a:t> </a:t>
            </a:r>
            <a:r>
              <a:rPr lang="en-US" sz="800" dirty="0">
                <a:solidFill>
                  <a:srgbClr val="002C3E"/>
                </a:solidFill>
                <a:latin typeface="Orgon Slab Light"/>
                <a:cs typeface="Orgon Slab Light"/>
              </a:rPr>
              <a:t>between Missouri S&amp;T and </a:t>
            </a:r>
            <a:r>
              <a:rPr lang="en-US" sz="80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China University of Petroleum-Beijing, </a:t>
            </a:r>
            <a:r>
              <a:rPr lang="en-US" sz="800" dirty="0">
                <a:solidFill>
                  <a:srgbClr val="002C3E"/>
                </a:solidFill>
                <a:latin typeface="Orgon Slab Light"/>
                <a:cs typeface="Orgon Slab Light"/>
              </a:rPr>
              <a:t>you</a:t>
            </a:r>
            <a:r>
              <a:rPr lang="en-US" sz="800" spc="-55" dirty="0">
                <a:solidFill>
                  <a:srgbClr val="002C3E"/>
                </a:solidFill>
                <a:latin typeface="Orgon Slab Light"/>
                <a:cs typeface="Orgon Slab Light"/>
              </a:rPr>
              <a:t> </a:t>
            </a:r>
            <a:r>
              <a:rPr lang="en-US" sz="800" dirty="0">
                <a:solidFill>
                  <a:srgbClr val="002C3E"/>
                </a:solidFill>
                <a:latin typeface="Orgon Slab Light"/>
                <a:cs typeface="Orgon Slab Light"/>
              </a:rPr>
              <a:t>have an opportunity</a:t>
            </a:r>
            <a:r>
              <a:rPr lang="en-US" sz="800" spc="-5" dirty="0">
                <a:solidFill>
                  <a:srgbClr val="002C3E"/>
                </a:solidFill>
                <a:latin typeface="Orgon Slab Light"/>
                <a:cs typeface="Orgon Slab Light"/>
              </a:rPr>
              <a:t> </a:t>
            </a:r>
            <a:r>
              <a:rPr lang="en-US" sz="800" dirty="0">
                <a:solidFill>
                  <a:srgbClr val="002C3E"/>
                </a:solidFill>
                <a:latin typeface="Orgon Slab Light"/>
                <a:cs typeface="Orgon Slab Light"/>
              </a:rPr>
              <a:t>to </a:t>
            </a:r>
            <a:r>
              <a:rPr lang="en-US" sz="800" spc="-5" dirty="0">
                <a:solidFill>
                  <a:srgbClr val="002C3E"/>
                </a:solidFill>
                <a:latin typeface="Orgon Slab Light"/>
                <a:cs typeface="Orgon Slab Light"/>
              </a:rPr>
              <a:t> </a:t>
            </a:r>
            <a:r>
              <a:rPr lang="en-US" sz="800" dirty="0">
                <a:solidFill>
                  <a:srgbClr val="002C3E"/>
                </a:solidFill>
                <a:latin typeface="Orgon Slab Light"/>
                <a:cs typeface="Orgon Slab Light"/>
              </a:rPr>
              <a:t>earn a degree from both universities. This will prepare you for a successful career in the business field.</a:t>
            </a:r>
            <a:endParaRPr lang="en-US" sz="800" dirty="0">
              <a:latin typeface="Orgon Slab Light"/>
              <a:cs typeface="Orgon Slab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65815" y="636098"/>
            <a:ext cx="2490216" cy="17373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3670">
              <a:lnSpc>
                <a:spcPct val="100000"/>
              </a:lnSpc>
            </a:pPr>
            <a:r>
              <a:rPr sz="1600" b="1" dirty="0">
                <a:solidFill>
                  <a:srgbClr val="F57F28"/>
                </a:solidFill>
                <a:latin typeface="Orgon Slab"/>
                <a:cs typeface="Orgon Slab"/>
              </a:rPr>
              <a:t>Scholarship</a:t>
            </a:r>
            <a:endParaRPr sz="1600" dirty="0">
              <a:latin typeface="Orgon Slab"/>
              <a:cs typeface="Orgon Slab"/>
            </a:endParaRPr>
          </a:p>
          <a:p>
            <a:pPr marL="153670" marR="356870">
              <a:lnSpc>
                <a:spcPct val="120300"/>
              </a:lnSpc>
              <a:spcBef>
                <a:spcPts val="254"/>
              </a:spcBef>
            </a:pPr>
            <a:r>
              <a:rPr sz="900" dirty="0">
                <a:solidFill>
                  <a:srgbClr val="FFFFFF"/>
                </a:solidFill>
                <a:latin typeface="Orgon Slab Light"/>
                <a:cs typeface="Orgon Slab Light"/>
              </a:rPr>
              <a:t>Students transferring to Missouri S&amp;T from </a:t>
            </a:r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China University of Petroleum – Beijing </a:t>
            </a:r>
            <a:r>
              <a:rPr sz="900" dirty="0">
                <a:solidFill>
                  <a:srgbClr val="FFFFFF"/>
                </a:solidFill>
                <a:latin typeface="Orgon Slab Light"/>
                <a:cs typeface="Orgon Slab Light"/>
              </a:rPr>
              <a:t>will receive a </a:t>
            </a:r>
            <a:r>
              <a:rPr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$</a:t>
            </a:r>
            <a:r>
              <a:rPr lang="en-US"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4</a:t>
            </a:r>
            <a:r>
              <a:rPr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,</a:t>
            </a:r>
            <a:r>
              <a:rPr lang="en-US"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5</a:t>
            </a:r>
            <a:r>
              <a:rPr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00 </a:t>
            </a:r>
            <a:r>
              <a:rPr sz="900" b="1" dirty="0" smtClean="0">
                <a:solidFill>
                  <a:srgbClr val="62BB46"/>
                </a:solidFill>
                <a:latin typeface="Orgon Slab Light"/>
                <a:cs typeface="Orgon Slab Light"/>
              </a:rPr>
              <a:t>scholarship</a:t>
            </a:r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 </a:t>
            </a:r>
            <a:r>
              <a:rPr lang="en-US" sz="900" dirty="0" smtClean="0">
                <a:solidFill>
                  <a:srgbClr val="FFFFFF"/>
                </a:solidFill>
                <a:latin typeface="Orgon Slab Light"/>
                <a:cs typeface="Orgon Slab Light"/>
              </a:rPr>
              <a:t>per academic year. </a:t>
            </a:r>
            <a:endParaRPr sz="900" dirty="0">
              <a:solidFill>
                <a:srgbClr val="FFFFFF"/>
              </a:solidFill>
              <a:latin typeface="Orgon Slab Light"/>
              <a:cs typeface="Orgon Slab Light"/>
            </a:endParaRPr>
          </a:p>
          <a:p>
            <a:pPr>
              <a:lnSpc>
                <a:spcPct val="100000"/>
              </a:lnSpc>
              <a:spcBef>
                <a:spcPts val="2"/>
              </a:spcBef>
            </a:pPr>
            <a:endParaRPr sz="900" dirty="0">
              <a:solidFill>
                <a:srgbClr val="FFFFFF"/>
              </a:solidFill>
              <a:latin typeface="Orgon Slab Light"/>
              <a:cs typeface="Orgon Slab Light"/>
            </a:endParaRPr>
          </a:p>
          <a:p>
            <a:pPr marL="153670" marR="264795">
              <a:lnSpc>
                <a:spcPct val="120300"/>
              </a:lnSpc>
            </a:pPr>
            <a:r>
              <a:rPr sz="900" dirty="0">
                <a:solidFill>
                  <a:srgbClr val="FFFFFF"/>
                </a:solidFill>
                <a:latin typeface="Orgon Slab Light"/>
                <a:cs typeface="Orgon Slab Light"/>
              </a:rPr>
              <a:t>This a renewable scholarship, if students maintain a 3.25 GPA. Students will be awarded this scholarship for a maximum of 4 academic semesters.</a:t>
            </a:r>
          </a:p>
        </p:txBody>
      </p:sp>
      <p:sp>
        <p:nvSpPr>
          <p:cNvPr id="5" name="object 5"/>
          <p:cNvSpPr/>
          <p:nvPr/>
        </p:nvSpPr>
        <p:spPr>
          <a:xfrm>
            <a:off x="6543772" y="8973958"/>
            <a:ext cx="898875" cy="7281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34644" y="7065112"/>
            <a:ext cx="4284980" cy="1026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9900"/>
              </a:lnSpc>
            </a:pPr>
            <a:r>
              <a:rPr lang="en-US" sz="8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For </a:t>
            </a:r>
            <a:r>
              <a:rPr sz="8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students </a:t>
            </a:r>
            <a:r>
              <a:rPr sz="800" b="0" dirty="0">
                <a:solidFill>
                  <a:srgbClr val="002C3E"/>
                </a:solidFill>
                <a:latin typeface="Orgon Slab Light"/>
                <a:cs typeface="Orgon Slab Light"/>
              </a:rPr>
              <a:t>participating in the undergraduate transfer </a:t>
            </a:r>
            <a:r>
              <a:rPr sz="8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program</a:t>
            </a:r>
            <a:r>
              <a:rPr lang="en-US" sz="8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, you</a:t>
            </a:r>
            <a:r>
              <a:rPr sz="8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 </a:t>
            </a:r>
            <a:r>
              <a:rPr sz="800" b="0" dirty="0">
                <a:solidFill>
                  <a:srgbClr val="002C3E"/>
                </a:solidFill>
                <a:latin typeface="Orgon Slab Light"/>
                <a:cs typeface="Orgon Slab Light"/>
              </a:rPr>
              <a:t>will complete </a:t>
            </a:r>
            <a:r>
              <a:rPr lang="en-US" sz="8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you </a:t>
            </a:r>
            <a:r>
              <a:rPr sz="8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first two </a:t>
            </a:r>
            <a:r>
              <a:rPr sz="800" b="0" dirty="0">
                <a:solidFill>
                  <a:srgbClr val="002C3E"/>
                </a:solidFill>
                <a:latin typeface="Orgon Slab Light"/>
                <a:cs typeface="Orgon Slab Light"/>
              </a:rPr>
              <a:t>years at </a:t>
            </a:r>
            <a:r>
              <a:rPr lang="en-US" sz="8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China University of Petroleum - Beijing</a:t>
            </a:r>
            <a:r>
              <a:rPr sz="8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. </a:t>
            </a:r>
            <a:r>
              <a:rPr sz="800" b="0" dirty="0">
                <a:solidFill>
                  <a:srgbClr val="002C3E"/>
                </a:solidFill>
                <a:latin typeface="Orgon Slab Light"/>
                <a:cs typeface="Orgon Slab Light"/>
              </a:rPr>
              <a:t>Students then transfer to Missouri S&amp;T to complete </a:t>
            </a:r>
            <a:r>
              <a:rPr lang="en-US" sz="8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your </a:t>
            </a:r>
            <a:r>
              <a:rPr sz="8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degree</a:t>
            </a:r>
            <a:r>
              <a:rPr sz="800" b="0" dirty="0">
                <a:solidFill>
                  <a:srgbClr val="002C3E"/>
                </a:solidFill>
                <a:latin typeface="Orgon Slab Light"/>
                <a:cs typeface="Orgon Slab Light"/>
              </a:rPr>
              <a:t>. This takes a minimum of </a:t>
            </a:r>
            <a:r>
              <a:rPr sz="800" b="0" dirty="0" smtClean="0">
                <a:solidFill>
                  <a:srgbClr val="002C3E"/>
                </a:solidFill>
                <a:latin typeface="Orgon Slab Light"/>
                <a:cs typeface="Orgon Slab Light"/>
              </a:rPr>
              <a:t>two </a:t>
            </a:r>
            <a:r>
              <a:rPr sz="800" b="0" dirty="0">
                <a:solidFill>
                  <a:srgbClr val="002C3E"/>
                </a:solidFill>
                <a:latin typeface="Orgon Slab Light"/>
                <a:cs typeface="Orgon Slab Light"/>
              </a:rPr>
              <a:t>additional years. </a:t>
            </a:r>
            <a:r>
              <a:rPr sz="800" b="1" dirty="0">
                <a:solidFill>
                  <a:srgbClr val="002C3E"/>
                </a:solidFill>
                <a:latin typeface="Orgon Slab ExtraBold"/>
                <a:cs typeface="Orgon Slab ExtraBold"/>
              </a:rPr>
              <a:t>Students are then able to graduate with undergraduate degrees from both </a:t>
            </a:r>
            <a:r>
              <a:rPr lang="en-US" sz="800" b="1" dirty="0" smtClean="0">
                <a:solidFill>
                  <a:srgbClr val="002C3E"/>
                </a:solidFill>
                <a:latin typeface="Orgon Slab ExtraBold"/>
                <a:cs typeface="Orgon Slab ExtraBold"/>
              </a:rPr>
              <a:t>China University of Petroleum – Beijing </a:t>
            </a:r>
            <a:r>
              <a:rPr sz="800" b="1" dirty="0" smtClean="0">
                <a:solidFill>
                  <a:srgbClr val="002C3E"/>
                </a:solidFill>
                <a:latin typeface="Orgon Slab ExtraBold"/>
                <a:cs typeface="Orgon Slab ExtraBold"/>
              </a:rPr>
              <a:t>and </a:t>
            </a:r>
            <a:r>
              <a:rPr sz="800" b="1" dirty="0">
                <a:solidFill>
                  <a:srgbClr val="002C3E"/>
                </a:solidFill>
                <a:latin typeface="Orgon Slab ExtraBold"/>
                <a:cs typeface="Orgon Slab ExtraBold"/>
              </a:rPr>
              <a:t>Missouri University of Science and Technology. </a:t>
            </a:r>
            <a:r>
              <a:rPr sz="800" b="0" dirty="0">
                <a:solidFill>
                  <a:srgbClr val="002C3E"/>
                </a:solidFill>
                <a:latin typeface="Orgon Slab Light"/>
                <a:cs typeface="Orgon Slab Light"/>
              </a:rPr>
              <a:t>After graduation, you'll be prepared to enter the work force or earn an advanced degree, such as Master of Business Administration (MBA) or Master of Information Technology.</a:t>
            </a:r>
            <a:endParaRPr sz="800" dirty="0">
              <a:latin typeface="Orgon Slab Light"/>
              <a:cs typeface="Orgon Slab Ligh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0053" y="8428813"/>
            <a:ext cx="1915363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3670">
              <a:lnSpc>
                <a:spcPct val="100000"/>
              </a:lnSpc>
            </a:pPr>
            <a:r>
              <a:rPr sz="1400" b="1" dirty="0">
                <a:solidFill>
                  <a:srgbClr val="62BB46"/>
                </a:solidFill>
                <a:latin typeface="Orgon Slab"/>
                <a:cs typeface="Orgon Slab"/>
              </a:rPr>
              <a:t>LEAR</a:t>
            </a:r>
            <a:r>
              <a:rPr lang="en-US" sz="1400" b="1" dirty="0">
                <a:solidFill>
                  <a:srgbClr val="62BB46"/>
                </a:solidFill>
                <a:latin typeface="Orgon Slab"/>
                <a:cs typeface="Orgon Slab"/>
              </a:rPr>
              <a:t> </a:t>
            </a:r>
            <a:r>
              <a:rPr sz="1400" b="1" dirty="0">
                <a:solidFill>
                  <a:srgbClr val="62BB46"/>
                </a:solidFill>
                <a:latin typeface="Orgon Slab"/>
                <a:cs typeface="Orgon Slab"/>
              </a:rPr>
              <a:t>N MORE...</a:t>
            </a:r>
          </a:p>
        </p:txBody>
      </p:sp>
      <p:sp>
        <p:nvSpPr>
          <p:cNvPr id="10" name="object 10"/>
          <p:cNvSpPr/>
          <p:nvPr/>
        </p:nvSpPr>
        <p:spPr>
          <a:xfrm>
            <a:off x="2350007" y="381000"/>
            <a:ext cx="2628392" cy="4622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185416" y="821944"/>
            <a:ext cx="1664335" cy="231140"/>
          </a:xfrm>
          <a:custGeom>
            <a:avLst/>
            <a:gdLst/>
            <a:ahLst/>
            <a:cxnLst/>
            <a:rect l="l" t="t" r="r" b="b"/>
            <a:pathLst>
              <a:path w="1664335" h="231140">
                <a:moveTo>
                  <a:pt x="0" y="231140"/>
                </a:moveTo>
                <a:lnTo>
                  <a:pt x="1664208" y="231140"/>
                </a:lnTo>
                <a:lnTo>
                  <a:pt x="1664208" y="0"/>
                </a:lnTo>
                <a:lnTo>
                  <a:pt x="0" y="0"/>
                </a:lnTo>
                <a:lnTo>
                  <a:pt x="0" y="2311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431800" y="609600"/>
            <a:ext cx="3372485" cy="30480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0" dirty="0">
                <a:solidFill>
                  <a:srgbClr val="002C3E"/>
                </a:solidFill>
                <a:latin typeface="Tungsten Light"/>
                <a:cs typeface="Tungsten Light"/>
              </a:rPr>
              <a:t>Mi</a:t>
            </a:r>
            <a:r>
              <a:rPr sz="2200" b="0" spc="-5" dirty="0">
                <a:solidFill>
                  <a:srgbClr val="002C3E"/>
                </a:solidFill>
                <a:latin typeface="Tungsten Light"/>
                <a:cs typeface="Tungsten Light"/>
              </a:rPr>
              <a:t>s</a:t>
            </a:r>
            <a:r>
              <a:rPr sz="2200" b="0" dirty="0">
                <a:solidFill>
                  <a:srgbClr val="002C3E"/>
                </a:solidFill>
                <a:latin typeface="Tungsten Light"/>
                <a:cs typeface="Tungsten Light"/>
              </a:rPr>
              <a:t>souri Uni</a:t>
            </a:r>
            <a:r>
              <a:rPr sz="2200" b="0" spc="-20" dirty="0">
                <a:solidFill>
                  <a:srgbClr val="002C3E"/>
                </a:solidFill>
                <a:latin typeface="Tungsten Light"/>
                <a:cs typeface="Tungsten Light"/>
              </a:rPr>
              <a:t>v</a:t>
            </a:r>
            <a:r>
              <a:rPr sz="2200" b="0" dirty="0">
                <a:solidFill>
                  <a:srgbClr val="002C3E"/>
                </a:solidFill>
                <a:latin typeface="Tungsten Light"/>
                <a:cs typeface="Tungsten Light"/>
              </a:rPr>
              <a:t>e</a:t>
            </a:r>
            <a:r>
              <a:rPr sz="2200" b="0" spc="-25" dirty="0">
                <a:solidFill>
                  <a:srgbClr val="002C3E"/>
                </a:solidFill>
                <a:latin typeface="Tungsten Light"/>
                <a:cs typeface="Tungsten Light"/>
              </a:rPr>
              <a:t>r</a:t>
            </a:r>
            <a:r>
              <a:rPr sz="2200" b="0" dirty="0">
                <a:solidFill>
                  <a:srgbClr val="002C3E"/>
                </a:solidFill>
                <a:latin typeface="Tungsten Light"/>
                <a:cs typeface="Tungsten Light"/>
              </a:rPr>
              <a:t>si</a:t>
            </a:r>
            <a:r>
              <a:rPr sz="2200" b="0" spc="-5" dirty="0">
                <a:solidFill>
                  <a:srgbClr val="002C3E"/>
                </a:solidFill>
                <a:latin typeface="Tungsten Light"/>
                <a:cs typeface="Tungsten Light"/>
              </a:rPr>
              <a:t>t</a:t>
            </a:r>
            <a:r>
              <a:rPr sz="2200" b="0" dirty="0">
                <a:solidFill>
                  <a:srgbClr val="002C3E"/>
                </a:solidFill>
                <a:latin typeface="Tungsten Light"/>
                <a:cs typeface="Tungsten Light"/>
              </a:rPr>
              <a:t>y </a:t>
            </a:r>
            <a:r>
              <a:rPr sz="2200" b="0" spc="-15" dirty="0">
                <a:solidFill>
                  <a:srgbClr val="002C3E"/>
                </a:solidFill>
                <a:latin typeface="Tungsten Light"/>
                <a:cs typeface="Tungsten Light"/>
              </a:rPr>
              <a:t>o</a:t>
            </a:r>
            <a:r>
              <a:rPr sz="2200" b="0" dirty="0">
                <a:solidFill>
                  <a:srgbClr val="002C3E"/>
                </a:solidFill>
                <a:latin typeface="Tungsten Light"/>
                <a:cs typeface="Tungsten Light"/>
              </a:rPr>
              <a:t>f Science and </a:t>
            </a:r>
            <a:r>
              <a:rPr sz="2200" b="0" spc="-90" dirty="0">
                <a:solidFill>
                  <a:srgbClr val="002C3E"/>
                </a:solidFill>
                <a:latin typeface="Tungsten Light"/>
                <a:cs typeface="Tungsten Light"/>
              </a:rPr>
              <a:t>T</a:t>
            </a:r>
            <a:r>
              <a:rPr sz="2200" b="0" dirty="0">
                <a:solidFill>
                  <a:srgbClr val="002C3E"/>
                </a:solidFill>
                <a:latin typeface="Tungsten Light"/>
                <a:cs typeface="Tungsten Light"/>
              </a:rPr>
              <a:t>echnology</a:t>
            </a:r>
            <a:endParaRPr sz="2200" dirty="0">
              <a:latin typeface="Tungsten Light"/>
              <a:cs typeface="Tungsten Ligh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1800" y="1132538"/>
            <a:ext cx="4558030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400" b="1" spc="-150" dirty="0">
                <a:solidFill>
                  <a:srgbClr val="62BB46"/>
                </a:solidFill>
                <a:latin typeface="Tungsten Bold"/>
                <a:cs typeface="Tungsten Bold"/>
              </a:rPr>
              <a:t>INV</a:t>
            </a:r>
            <a:r>
              <a:rPr sz="5400" b="1" spc="-165" dirty="0">
                <a:solidFill>
                  <a:srgbClr val="62BB46"/>
                </a:solidFill>
                <a:latin typeface="Tungsten Bold"/>
                <a:cs typeface="Tungsten Bold"/>
              </a:rPr>
              <a:t>E</a:t>
            </a:r>
            <a:r>
              <a:rPr sz="5400" b="1" spc="-180" dirty="0">
                <a:solidFill>
                  <a:srgbClr val="62BB46"/>
                </a:solidFill>
                <a:latin typeface="Tungsten Bold"/>
                <a:cs typeface="Tungsten Bold"/>
              </a:rPr>
              <a:t>S</a:t>
            </a:r>
            <a:r>
              <a:rPr sz="5400" b="1" spc="-150" dirty="0">
                <a:solidFill>
                  <a:srgbClr val="62BB46"/>
                </a:solidFill>
                <a:latin typeface="Tungsten Bold"/>
                <a:cs typeface="Tungsten Bold"/>
              </a:rPr>
              <a:t>T IN </a:t>
            </a:r>
            <a:r>
              <a:rPr sz="5400" b="1" spc="-180" dirty="0">
                <a:solidFill>
                  <a:srgbClr val="62BB46"/>
                </a:solidFill>
                <a:latin typeface="Tungsten Bold"/>
                <a:cs typeface="Tungsten Bold"/>
              </a:rPr>
              <a:t>Y</a:t>
            </a:r>
            <a:r>
              <a:rPr sz="5400" b="1" spc="-150" dirty="0">
                <a:solidFill>
                  <a:srgbClr val="62BB46"/>
                </a:solidFill>
                <a:latin typeface="Tungsten Bold"/>
                <a:cs typeface="Tungsten Bold"/>
              </a:rPr>
              <a:t>OUR FUTURE</a:t>
            </a:r>
            <a:endParaRPr sz="5400" dirty="0">
              <a:latin typeface="Tungsten Bold"/>
              <a:cs typeface="Tungsten Bold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8236" y="8713341"/>
            <a:ext cx="1174750" cy="6565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1699"/>
              </a:lnSpc>
            </a:pP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International and Cultural Affairs</a:t>
            </a:r>
            <a:endParaRPr sz="1100">
              <a:latin typeface="Orgon Slab"/>
              <a:cs typeface="Orgon Slab"/>
            </a:endParaRPr>
          </a:p>
          <a:p>
            <a:pPr marL="12700" marR="19050">
              <a:lnSpc>
                <a:spcPts val="1070"/>
              </a:lnSpc>
              <a:spcBef>
                <a:spcPts val="430"/>
              </a:spcBef>
            </a:pPr>
            <a:r>
              <a:rPr sz="900" dirty="0">
                <a:solidFill>
                  <a:srgbClr val="002C3E"/>
                </a:solidFill>
                <a:latin typeface="Orgon Slab"/>
                <a:cs typeface="Orgon Slab"/>
                <a:hlinkClick r:id="rId4"/>
              </a:rPr>
              <a:t>iarecruit@mst.edu</a:t>
            </a:r>
            <a:r>
              <a:rPr sz="900" dirty="0">
                <a:solidFill>
                  <a:srgbClr val="002C3E"/>
                </a:solidFill>
                <a:latin typeface="Orgon Slab"/>
                <a:cs typeface="Orgon Slab"/>
              </a:rPr>
              <a:t> international.mst.edu</a:t>
            </a:r>
            <a:endParaRPr sz="900">
              <a:latin typeface="Orgon Slab"/>
              <a:cs typeface="Orgon Slab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16636" y="8757031"/>
            <a:ext cx="0" cy="718185"/>
          </a:xfrm>
          <a:custGeom>
            <a:avLst/>
            <a:gdLst/>
            <a:ahLst/>
            <a:cxnLst/>
            <a:rect l="l" t="t" r="r" b="b"/>
            <a:pathLst>
              <a:path h="718184">
                <a:moveTo>
                  <a:pt x="0" y="0"/>
                </a:moveTo>
                <a:lnTo>
                  <a:pt x="0" y="717651"/>
                </a:lnTo>
              </a:path>
            </a:pathLst>
          </a:custGeom>
          <a:ln w="12700">
            <a:solidFill>
              <a:srgbClr val="62BB46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91525" y="8732721"/>
            <a:ext cx="48260" cy="50165"/>
          </a:xfrm>
          <a:custGeom>
            <a:avLst/>
            <a:gdLst/>
            <a:ahLst/>
            <a:cxnLst/>
            <a:rect l="l" t="t" r="r" b="b"/>
            <a:pathLst>
              <a:path w="48259" h="50165">
                <a:moveTo>
                  <a:pt x="32267" y="0"/>
                </a:moveTo>
                <a:lnTo>
                  <a:pt x="15773" y="2162"/>
                </a:lnTo>
                <a:lnTo>
                  <a:pt x="4932" y="9541"/>
                </a:lnTo>
                <a:lnTo>
                  <a:pt x="0" y="20503"/>
                </a:lnTo>
                <a:lnTo>
                  <a:pt x="3131" y="35731"/>
                </a:lnTo>
                <a:lnTo>
                  <a:pt x="11841" y="45805"/>
                </a:lnTo>
                <a:lnTo>
                  <a:pt x="24252" y="49695"/>
                </a:lnTo>
                <a:lnTo>
                  <a:pt x="25110" y="49709"/>
                </a:lnTo>
                <a:lnTo>
                  <a:pt x="38611" y="45828"/>
                </a:lnTo>
                <a:lnTo>
                  <a:pt x="47804" y="35729"/>
                </a:lnTo>
                <a:lnTo>
                  <a:pt x="47092" y="17920"/>
                </a:lnTo>
                <a:lnTo>
                  <a:pt x="41443" y="6120"/>
                </a:lnTo>
                <a:lnTo>
                  <a:pt x="32267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88061" y="9474683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62BB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2188476" y="8714459"/>
            <a:ext cx="1374140" cy="6873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Current S&amp;T Student</a:t>
            </a:r>
            <a:endParaRPr sz="1100" dirty="0">
              <a:latin typeface="Orgon Slab"/>
              <a:cs typeface="Orgon Slab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lang="en-US" sz="900" dirty="0" smtClean="0">
                <a:solidFill>
                  <a:srgbClr val="002C3E"/>
                </a:solidFill>
                <a:latin typeface="Orgon Slab"/>
                <a:cs typeface="Orgon Slab"/>
              </a:rPr>
              <a:t>Questions can be asked in English or Chinese </a:t>
            </a:r>
            <a:endParaRPr lang="en-US" sz="900" dirty="0" smtClean="0">
              <a:solidFill>
                <a:srgbClr val="002C3E"/>
              </a:solidFill>
              <a:latin typeface="Orgon Slab"/>
              <a:cs typeface="Orgon Slab"/>
              <a:hlinkClick r:id="rId5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900" dirty="0" smtClean="0">
                <a:solidFill>
                  <a:srgbClr val="002C3E"/>
                </a:solidFill>
                <a:latin typeface="Orgon Slab"/>
                <a:cs typeface="Orgon Slab"/>
                <a:hlinkClick r:id="rId5"/>
              </a:rPr>
              <a:t>mstint@mst.edu</a:t>
            </a:r>
            <a:endParaRPr sz="900" dirty="0">
              <a:latin typeface="Orgon Slab"/>
              <a:cs typeface="Orgon Slab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756658" y="8716389"/>
            <a:ext cx="128715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lang="en-US" sz="1000" b="1" dirty="0" smtClean="0">
                <a:solidFill>
                  <a:srgbClr val="002C3E"/>
                </a:solidFill>
                <a:latin typeface="Orgon Slab"/>
                <a:cs typeface="Orgon Slab"/>
              </a:rPr>
              <a:t>Add S&amp;T on WeChat</a:t>
            </a:r>
            <a:endParaRPr sz="1000" dirty="0">
              <a:latin typeface="Orgon Slab"/>
              <a:cs typeface="Orgon Slab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078735" y="8757031"/>
            <a:ext cx="0" cy="718185"/>
          </a:xfrm>
          <a:custGeom>
            <a:avLst/>
            <a:gdLst/>
            <a:ahLst/>
            <a:cxnLst/>
            <a:rect l="l" t="t" r="r" b="b"/>
            <a:pathLst>
              <a:path h="718184">
                <a:moveTo>
                  <a:pt x="0" y="0"/>
                </a:moveTo>
                <a:lnTo>
                  <a:pt x="0" y="717651"/>
                </a:lnTo>
              </a:path>
            </a:pathLst>
          </a:custGeom>
          <a:ln w="12700">
            <a:solidFill>
              <a:srgbClr val="62BB46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053625" y="8732721"/>
            <a:ext cx="48260" cy="50165"/>
          </a:xfrm>
          <a:custGeom>
            <a:avLst/>
            <a:gdLst/>
            <a:ahLst/>
            <a:cxnLst/>
            <a:rect l="l" t="t" r="r" b="b"/>
            <a:pathLst>
              <a:path w="48260" h="50165">
                <a:moveTo>
                  <a:pt x="32267" y="0"/>
                </a:moveTo>
                <a:lnTo>
                  <a:pt x="15773" y="2162"/>
                </a:lnTo>
                <a:lnTo>
                  <a:pt x="4932" y="9541"/>
                </a:lnTo>
                <a:lnTo>
                  <a:pt x="0" y="20503"/>
                </a:lnTo>
                <a:lnTo>
                  <a:pt x="3131" y="35731"/>
                </a:lnTo>
                <a:lnTo>
                  <a:pt x="11841" y="45805"/>
                </a:lnTo>
                <a:lnTo>
                  <a:pt x="24252" y="49695"/>
                </a:lnTo>
                <a:lnTo>
                  <a:pt x="25110" y="49709"/>
                </a:lnTo>
                <a:lnTo>
                  <a:pt x="38611" y="45828"/>
                </a:lnTo>
                <a:lnTo>
                  <a:pt x="47804" y="35729"/>
                </a:lnTo>
                <a:lnTo>
                  <a:pt x="47092" y="17920"/>
                </a:lnTo>
                <a:lnTo>
                  <a:pt x="41443" y="6120"/>
                </a:lnTo>
                <a:lnTo>
                  <a:pt x="32267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050160" y="9474683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62BB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653535" y="8757031"/>
            <a:ext cx="0" cy="718185"/>
          </a:xfrm>
          <a:custGeom>
            <a:avLst/>
            <a:gdLst/>
            <a:ahLst/>
            <a:cxnLst/>
            <a:rect l="l" t="t" r="r" b="b"/>
            <a:pathLst>
              <a:path h="718184">
                <a:moveTo>
                  <a:pt x="0" y="0"/>
                </a:moveTo>
                <a:lnTo>
                  <a:pt x="0" y="717651"/>
                </a:lnTo>
              </a:path>
            </a:pathLst>
          </a:custGeom>
          <a:ln w="12700">
            <a:solidFill>
              <a:srgbClr val="62BB46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28425" y="8732721"/>
            <a:ext cx="48260" cy="50165"/>
          </a:xfrm>
          <a:custGeom>
            <a:avLst/>
            <a:gdLst/>
            <a:ahLst/>
            <a:cxnLst/>
            <a:rect l="l" t="t" r="r" b="b"/>
            <a:pathLst>
              <a:path w="48260" h="50165">
                <a:moveTo>
                  <a:pt x="32267" y="0"/>
                </a:moveTo>
                <a:lnTo>
                  <a:pt x="15773" y="2162"/>
                </a:lnTo>
                <a:lnTo>
                  <a:pt x="4932" y="9541"/>
                </a:lnTo>
                <a:lnTo>
                  <a:pt x="0" y="20503"/>
                </a:lnTo>
                <a:lnTo>
                  <a:pt x="3131" y="35731"/>
                </a:lnTo>
                <a:lnTo>
                  <a:pt x="11841" y="45805"/>
                </a:lnTo>
                <a:lnTo>
                  <a:pt x="24252" y="49695"/>
                </a:lnTo>
                <a:lnTo>
                  <a:pt x="25110" y="49709"/>
                </a:lnTo>
                <a:lnTo>
                  <a:pt x="38611" y="45828"/>
                </a:lnTo>
                <a:lnTo>
                  <a:pt x="47804" y="35729"/>
                </a:lnTo>
                <a:lnTo>
                  <a:pt x="47092" y="17920"/>
                </a:lnTo>
                <a:lnTo>
                  <a:pt x="41443" y="6120"/>
                </a:lnTo>
                <a:lnTo>
                  <a:pt x="32267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624960" y="9474683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62BB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TextBox 25"/>
          <p:cNvSpPr txBox="1"/>
          <p:nvPr/>
        </p:nvSpPr>
        <p:spPr>
          <a:xfrm>
            <a:off x="5000921" y="2689501"/>
            <a:ext cx="26551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3670"/>
            <a:r>
              <a:rPr lang="en-US" sz="1600" b="1" dirty="0">
                <a:solidFill>
                  <a:srgbClr val="F57F28"/>
                </a:solidFill>
                <a:latin typeface="Orgon Slab"/>
                <a:cs typeface="Orgon Slab"/>
              </a:rPr>
              <a:t>Application </a:t>
            </a:r>
            <a:r>
              <a:rPr lang="en-US" sz="1600" b="1" dirty="0" smtClean="0">
                <a:solidFill>
                  <a:srgbClr val="F57F28"/>
                </a:solidFill>
                <a:latin typeface="Orgon Slab"/>
                <a:cs typeface="Orgon Slab"/>
              </a:rPr>
              <a:t>Deadline</a:t>
            </a:r>
          </a:p>
          <a:p>
            <a:pPr marL="153670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Recommended application dates: </a:t>
            </a:r>
          </a:p>
          <a:p>
            <a:pPr lvl="1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Fall Semester (Aug-.Dec.): April 1 Spring Semester (Jan. – May): Oct. 1 Summer Semester (June – July): Feb. 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58072" y="4018091"/>
            <a:ext cx="2501314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3670"/>
            <a:r>
              <a:rPr lang="en-US" sz="1600" b="1" dirty="0" smtClean="0">
                <a:solidFill>
                  <a:srgbClr val="F57F28"/>
                </a:solidFill>
                <a:latin typeface="Orgon Slab"/>
                <a:cs typeface="Orgon Slab"/>
              </a:rPr>
              <a:t>English Requirements</a:t>
            </a:r>
          </a:p>
          <a:p>
            <a:pPr marL="153670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Undergraduate students can meet S&amp;T’s English requirement by one of the following: </a:t>
            </a:r>
          </a:p>
          <a:p>
            <a:pPr lvl="1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Minimum TOEFL score of 79</a:t>
            </a:r>
          </a:p>
          <a:p>
            <a:pPr lvl="1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Minimum IELTS score of 6.0</a:t>
            </a:r>
          </a:p>
          <a:p>
            <a:pPr lvl="1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Successful completion of S&amp;T’s Intensive English Program (IEP)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127345" y="5746790"/>
            <a:ext cx="2492655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3670"/>
            <a:r>
              <a:rPr lang="en-US" sz="1600" b="1" dirty="0" smtClean="0">
                <a:solidFill>
                  <a:srgbClr val="F57F28"/>
                </a:solidFill>
                <a:latin typeface="Orgon Slab"/>
                <a:cs typeface="Orgon Slab"/>
              </a:rPr>
              <a:t>Applications Instructions</a:t>
            </a:r>
          </a:p>
          <a:p>
            <a:pPr marL="153670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Students should submit online application at </a:t>
            </a:r>
            <a:r>
              <a:rPr lang="en-US"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apply.mst.edu</a:t>
            </a:r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. Students should apply as </a:t>
            </a:r>
            <a:r>
              <a:rPr lang="en-US" sz="900" b="1" dirty="0" smtClean="0">
                <a:solidFill>
                  <a:srgbClr val="62BB46"/>
                </a:solidFill>
                <a:latin typeface="Orgon Slab Light"/>
                <a:cs typeface="Orgon Slab Light"/>
              </a:rPr>
              <a:t>transfer </a:t>
            </a:r>
            <a:r>
              <a:rPr lang="en-US"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students</a:t>
            </a:r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. For area of study select </a:t>
            </a:r>
            <a:r>
              <a:rPr lang="en-US" sz="900" b="1" dirty="0">
                <a:solidFill>
                  <a:srgbClr val="62BB46"/>
                </a:solidFill>
                <a:latin typeface="Orgon Slab Light"/>
                <a:cs typeface="Orgon Slab Light"/>
              </a:rPr>
              <a:t>Business and Management Systems</a:t>
            </a:r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.</a:t>
            </a:r>
          </a:p>
          <a:p>
            <a:pPr marL="153670"/>
            <a:endParaRPr lang="en-US" sz="900" dirty="0">
              <a:solidFill>
                <a:srgbClr val="FFFFFF"/>
              </a:solidFill>
              <a:latin typeface="Orgon Slab Light"/>
              <a:cs typeface="Orgon Slab Light"/>
            </a:endParaRPr>
          </a:p>
          <a:p>
            <a:pPr marL="153670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Be sure to submit application and pay $50 application fee. All application material must be submitted in order for application to be reviewed. </a:t>
            </a:r>
          </a:p>
          <a:p>
            <a:pPr marL="153670"/>
            <a:endParaRPr lang="en-US" sz="900" dirty="0">
              <a:solidFill>
                <a:srgbClr val="FFFFFF"/>
              </a:solidFill>
              <a:latin typeface="Orgon Slab Light"/>
              <a:cs typeface="Orgon Slab Light"/>
            </a:endParaRPr>
          </a:p>
          <a:p>
            <a:pPr marL="153670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Official transcripts must be mailed from China University of Petroleum-Beijing to the Admission’s Office at S&amp;T:</a:t>
            </a:r>
          </a:p>
          <a:p>
            <a:pPr lvl="1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Office of Admissions</a:t>
            </a:r>
          </a:p>
          <a:p>
            <a:pPr lvl="1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106 Parker Hall </a:t>
            </a:r>
          </a:p>
          <a:p>
            <a:pPr lvl="1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300 W. 13th Street </a:t>
            </a:r>
          </a:p>
          <a:p>
            <a:pPr lvl="1"/>
            <a:r>
              <a:rPr lang="en-US" sz="900" dirty="0">
                <a:solidFill>
                  <a:srgbClr val="FFFFFF"/>
                </a:solidFill>
                <a:latin typeface="Orgon Slab Light"/>
                <a:cs typeface="Orgon Slab Light"/>
              </a:rPr>
              <a:t>Rolla, MO 65409 USA</a:t>
            </a:r>
          </a:p>
          <a:p>
            <a:endParaRPr lang="en-US" sz="800" dirty="0" smtClean="0">
              <a:solidFill>
                <a:srgbClr val="FFFFFF"/>
              </a:solidFill>
              <a:latin typeface="Orgon Slab Light"/>
              <a:cs typeface="Orgon Slab Ligh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73491" y="1828799"/>
            <a:ext cx="4627431" cy="26235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73491" y="954283"/>
            <a:ext cx="45380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Orgon Slab Light" panose="02000503000000020004" pitchFamily="50" charset="0"/>
              </a:rPr>
              <a:t>Undergraduate Transfer Program - Business</a:t>
            </a:r>
            <a:endParaRPr lang="en-US" sz="1000" dirty="0">
              <a:latin typeface="Orgon Slab Light" panose="02000503000000020004" pitchFamily="50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257" y="8886111"/>
            <a:ext cx="564086" cy="5659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75"/>
          <a:stretch/>
        </p:blipFill>
        <p:spPr>
          <a:xfrm>
            <a:off x="433152" y="4524286"/>
            <a:ext cx="2081448" cy="171145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3" r="2954"/>
          <a:stretch/>
        </p:blipFill>
        <p:spPr>
          <a:xfrm>
            <a:off x="2594274" y="4528488"/>
            <a:ext cx="2439046" cy="1707253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57"/>
          <a:stretch/>
        </p:blipFill>
        <p:spPr>
          <a:xfrm>
            <a:off x="434644" y="1828800"/>
            <a:ext cx="4543755" cy="262948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28600" y="228600"/>
            <a:ext cx="2369438" cy="9479518"/>
          </a:xfrm>
          <a:prstGeom prst="rect">
            <a:avLst/>
          </a:prstGeom>
          <a:solidFill>
            <a:srgbClr val="62BB46"/>
          </a:solidFill>
        </p:spPr>
        <p:txBody>
          <a:bodyPr vert="horz" wrap="square" lIns="0" tIns="0" rIns="0" bIns="0" rtlCol="0">
            <a:spAutoFit/>
          </a:bodyPr>
          <a:lstStyle/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 smtClean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lang="en-US" sz="800" dirty="0">
              <a:latin typeface="Orgon Slab Light"/>
              <a:cs typeface="Orgon Slab Light"/>
            </a:endParaRPr>
          </a:p>
          <a:p>
            <a:pPr marL="167005" marR="569595">
              <a:lnSpc>
                <a:spcPct val="100000"/>
              </a:lnSpc>
            </a:pPr>
            <a:endParaRPr sz="800" dirty="0">
              <a:latin typeface="Orgon Slab Light"/>
              <a:cs typeface="Orgon Slab Ligh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4100">
              <a:lnSpc>
                <a:spcPct val="100000"/>
              </a:lnSpc>
            </a:pPr>
            <a:r>
              <a:rPr spc="-80" dirty="0"/>
              <a:t>MISSOURI S</a:t>
            </a:r>
            <a:r>
              <a:rPr spc="-200" dirty="0"/>
              <a:t>&amp;</a:t>
            </a:r>
            <a:r>
              <a:rPr spc="-80" dirty="0"/>
              <a:t>T </a:t>
            </a:r>
            <a:r>
              <a:rPr spc="-140" dirty="0"/>
              <a:t>F</a:t>
            </a:r>
            <a:r>
              <a:rPr spc="-95" dirty="0"/>
              <a:t>ACT</a:t>
            </a:r>
            <a:r>
              <a:rPr spc="-80" dirty="0"/>
              <a:t>S AND </a:t>
            </a:r>
            <a:r>
              <a:rPr spc="-95" dirty="0"/>
              <a:t>S</a:t>
            </a:r>
            <a:r>
              <a:rPr spc="-200" dirty="0"/>
              <a:t>TA</a:t>
            </a:r>
            <a:r>
              <a:rPr spc="-95" dirty="0"/>
              <a:t>T</a:t>
            </a:r>
            <a:r>
              <a:rPr spc="-80" dirty="0"/>
              <a:t>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710179" y="1021437"/>
            <a:ext cx="1247775" cy="501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ct val="100000"/>
              </a:lnSpc>
            </a:pP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C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AMPUS</a:t>
            </a:r>
            <a:endParaRPr sz="1100" dirty="0">
              <a:latin typeface="Orgon Slab"/>
              <a:cs typeface="Orgon Slab"/>
            </a:endParaRPr>
          </a:p>
          <a:p>
            <a:pPr marL="127000" indent="-114300">
              <a:lnSpc>
                <a:spcPct val="100000"/>
              </a:lnSpc>
              <a:spcBef>
                <a:spcPts val="165"/>
              </a:spcBef>
              <a:buChar char="•"/>
              <a:tabLst>
                <a:tab pos="127000" algn="l"/>
              </a:tabLst>
            </a:pP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284-a</a:t>
            </a:r>
            <a:r>
              <a:rPr sz="75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 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ampus</a:t>
            </a:r>
            <a:endParaRPr sz="750" dirty="0">
              <a:latin typeface="Orgon Slab Light"/>
              <a:cs typeface="Orgon Slab Light"/>
            </a:endParaRPr>
          </a:p>
          <a:p>
            <a:pPr marL="127000" marR="5080">
              <a:lnSpc>
                <a:spcPct val="100000"/>
              </a:lnSpc>
            </a:pP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lo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ated in </a:t>
            </a:r>
            <a:r>
              <a:rPr sz="75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oll</a:t>
            </a:r>
            <a:r>
              <a:rPr sz="75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 Missouri, in the h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artland of the</a:t>
            </a:r>
            <a:endParaRPr sz="750" dirty="0">
              <a:latin typeface="Orgon Slab Light"/>
              <a:cs typeface="Orgon Slab Ligh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10179" y="1528991"/>
            <a:ext cx="1414145" cy="721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0">
              <a:lnSpc>
                <a:spcPct val="100000"/>
              </a:lnSpc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nited States</a:t>
            </a:r>
            <a:endParaRPr sz="750">
              <a:latin typeface="Orgon Slab Light"/>
              <a:cs typeface="Orgon Slab Light"/>
            </a:endParaRPr>
          </a:p>
          <a:p>
            <a:pPr marL="127000" marR="508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45" dirty="0">
                <a:solidFill>
                  <a:srgbClr val="231F20"/>
                </a:solidFill>
                <a:latin typeface="Orgon Slab Light"/>
                <a:cs typeface="Orgon Slab Light"/>
              </a:rPr>
              <a:t>F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ounded as the Missouri S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hool of Mines &amp; Metallu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6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. Be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ame the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si</a:t>
            </a:r>
            <a:r>
              <a:rPr sz="75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 of Missouri-</a:t>
            </a:r>
            <a:r>
              <a:rPr sz="75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olla (UMR) in 1964 and Missouri S&amp;T in 2008</a:t>
            </a:r>
            <a:endParaRPr sz="750">
              <a:latin typeface="Orgon Slab Light"/>
              <a:cs typeface="Orgon Slab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10179" y="2376273"/>
            <a:ext cx="1312545" cy="823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ct val="100000"/>
              </a:lnSpc>
            </a:pPr>
            <a:r>
              <a:rPr sz="1100" b="1" spc="25" dirty="0">
                <a:solidFill>
                  <a:srgbClr val="002C3E"/>
                </a:solidFill>
                <a:latin typeface="Orgon Slab"/>
                <a:cs typeface="Orgon Slab"/>
              </a:rPr>
              <a:t>E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N</a:t>
            </a:r>
            <a:r>
              <a:rPr sz="1100" b="1" spc="-25" dirty="0">
                <a:solidFill>
                  <a:srgbClr val="002C3E"/>
                </a:solidFill>
                <a:latin typeface="Orgon Slab"/>
                <a:cs typeface="Orgon Slab"/>
              </a:rPr>
              <a:t>R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O</a:t>
            </a:r>
            <a:r>
              <a:rPr sz="1100" b="1" spc="-30" dirty="0">
                <a:solidFill>
                  <a:srgbClr val="002C3E"/>
                </a:solidFill>
                <a:latin typeface="Orgon Slab"/>
                <a:cs typeface="Orgon Slab"/>
              </a:rPr>
              <a:t>LL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M</a:t>
            </a:r>
            <a:r>
              <a:rPr sz="1100" b="1" spc="25" dirty="0">
                <a:solidFill>
                  <a:srgbClr val="002C3E"/>
                </a:solidFill>
                <a:latin typeface="Orgon Slab"/>
                <a:cs typeface="Orgon Slab"/>
              </a:rPr>
              <a:t>E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NT</a:t>
            </a:r>
            <a:endParaRPr sz="1100" dirty="0">
              <a:latin typeface="Orgon Slab"/>
              <a:cs typeface="Orgon Slab"/>
            </a:endParaRPr>
          </a:p>
          <a:p>
            <a:pPr marL="127000" indent="-114300">
              <a:lnSpc>
                <a:spcPct val="100000"/>
              </a:lnSpc>
              <a:spcBef>
                <a:spcPts val="165"/>
              </a:spcBef>
              <a:buChar char="•"/>
              <a:tabLst>
                <a:tab pos="127000" algn="l"/>
              </a:tabLst>
            </a:pP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8,8</a:t>
            </a:r>
            <a:r>
              <a:rPr lang="en-US" sz="75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84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total students</a:t>
            </a:r>
            <a:endParaRPr sz="750" dirty="0">
              <a:latin typeface="Orgon Slab Light"/>
              <a:cs typeface="Orgon Slab Light"/>
            </a:endParaRPr>
          </a:p>
          <a:p>
            <a:pPr marL="127000" marR="45085" indent="-114300">
              <a:lnSpc>
                <a:spcPct val="100000"/>
              </a:lnSpc>
              <a:spcBef>
                <a:spcPts val="234"/>
              </a:spcBef>
              <a:buChar char="•"/>
              <a:tabLst>
                <a:tab pos="127000" algn="l"/>
              </a:tabLst>
            </a:pP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6,</a:t>
            </a:r>
            <a:r>
              <a:rPr lang="en-US"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920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unde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aduates and </a:t>
            </a:r>
            <a:r>
              <a:rPr lang="en-US" sz="75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1,964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aduate students</a:t>
            </a:r>
            <a:endParaRPr sz="750" dirty="0">
              <a:latin typeface="Orgon Slab Light"/>
              <a:cs typeface="Orgon Slab Light"/>
            </a:endParaRPr>
          </a:p>
          <a:p>
            <a:pPr marL="127000" marR="508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Students a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 f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om 50 states and 60 fo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eign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ountries</a:t>
            </a:r>
            <a:endParaRPr sz="750" dirty="0">
              <a:latin typeface="Orgon Slab Light"/>
              <a:cs typeface="Orgon Slab Ligh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10179" y="3316327"/>
            <a:ext cx="1393825" cy="592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ct val="100000"/>
              </a:lnSpc>
            </a:pP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CL</a:t>
            </a:r>
            <a:r>
              <a:rPr sz="1100" b="1" spc="15" dirty="0">
                <a:solidFill>
                  <a:srgbClr val="002C3E"/>
                </a:solidFill>
                <a:latin typeface="Orgon Slab"/>
                <a:cs typeface="Orgon Slab"/>
              </a:rPr>
              <a:t>A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S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S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 SI</a:t>
            </a: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Z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ES</a:t>
            </a:r>
            <a:endParaRPr sz="1100" dirty="0">
              <a:latin typeface="Orgon Slab"/>
              <a:cs typeface="Orgon Slab"/>
            </a:endParaRPr>
          </a:p>
          <a:p>
            <a:pPr marL="127000" indent="-114300">
              <a:lnSpc>
                <a:spcPct val="100000"/>
              </a:lnSpc>
              <a:spcBef>
                <a:spcPts val="165"/>
              </a:spcBef>
              <a:buChar char="•"/>
              <a:tabLst>
                <a:tab pos="127000" algn="l"/>
              </a:tabLst>
            </a:pP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Student</a:t>
            </a:r>
            <a:r>
              <a:rPr sz="750" b="0" spc="10" dirty="0">
                <a:solidFill>
                  <a:srgbClr val="231F20"/>
                </a:solidFill>
                <a:latin typeface="Orgon Slab Light"/>
                <a:cs typeface="Orgon Slab Light"/>
              </a:rPr>
              <a:t>-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to-fa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ul</a:t>
            </a:r>
            <a:r>
              <a:rPr sz="75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atio: 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1</a:t>
            </a:r>
            <a:r>
              <a:rPr lang="en-US"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9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:1</a:t>
            </a:r>
            <a:endParaRPr sz="750" dirty="0">
              <a:latin typeface="Orgon Slab Light"/>
              <a:cs typeface="Orgon Slab Light"/>
            </a:endParaRPr>
          </a:p>
          <a:p>
            <a:pPr marL="12700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Av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ag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las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size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: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2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9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students</a:t>
            </a:r>
            <a:endParaRPr sz="750" dirty="0">
              <a:latin typeface="Orgon Slab Light"/>
              <a:cs typeface="Orgon Slab Light"/>
            </a:endParaRPr>
          </a:p>
          <a:p>
            <a:pPr marL="127000" indent="-114300">
              <a:lnSpc>
                <a:spcPct val="100000"/>
              </a:lnSpc>
              <a:spcBef>
                <a:spcPts val="234"/>
              </a:spcBef>
              <a:buChar char="•"/>
              <a:tabLst>
                <a:tab pos="127000" algn="l"/>
              </a:tabLst>
            </a:pP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Av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age lab size: 17 students</a:t>
            </a:r>
            <a:endParaRPr sz="750" dirty="0">
              <a:latin typeface="Orgon Slab Light"/>
              <a:cs typeface="Orgon Slab Ligh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10179" y="4027781"/>
            <a:ext cx="1177290" cy="556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ct val="100000"/>
              </a:lnSpc>
            </a:pPr>
            <a:r>
              <a:rPr sz="1100" b="1" spc="-55" dirty="0">
                <a:solidFill>
                  <a:srgbClr val="002C3E"/>
                </a:solidFill>
                <a:latin typeface="Orgon Slab"/>
                <a:cs typeface="Orgon Slab"/>
              </a:rPr>
              <a:t>F</a:t>
            </a: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A</a:t>
            </a:r>
            <a:r>
              <a:rPr sz="1100" b="1" spc="-5" dirty="0">
                <a:solidFill>
                  <a:srgbClr val="002C3E"/>
                </a:solidFill>
                <a:latin typeface="Orgon Slab"/>
                <a:cs typeface="Orgon Slab"/>
              </a:rPr>
              <a:t>C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U</a:t>
            </a:r>
            <a:r>
              <a:rPr sz="1100" b="1" spc="-130" dirty="0">
                <a:solidFill>
                  <a:srgbClr val="002C3E"/>
                </a:solidFill>
                <a:latin typeface="Orgon Slab"/>
                <a:cs typeface="Orgon Slab"/>
              </a:rPr>
              <a:t>L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TY</a:t>
            </a:r>
            <a:endParaRPr sz="1100" dirty="0">
              <a:latin typeface="Orgon Slab"/>
              <a:cs typeface="Orgon Slab"/>
            </a:endParaRPr>
          </a:p>
          <a:p>
            <a:pPr marL="127000" indent="-114300">
              <a:lnSpc>
                <a:spcPct val="100000"/>
              </a:lnSpc>
              <a:spcBef>
                <a:spcPts val="160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51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3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fa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ul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endParaRPr sz="750" dirty="0">
              <a:latin typeface="Orgon Slab Light"/>
              <a:cs typeface="Orgon Slab Light"/>
            </a:endParaRPr>
          </a:p>
          <a:p>
            <a:pPr marL="127000" marR="508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idua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fa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ul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isin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fo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student</a:t>
            </a:r>
            <a:endParaRPr sz="750" dirty="0">
              <a:latin typeface="Orgon Slab Light"/>
              <a:cs typeface="Orgon Slab Ligh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10179" y="4709517"/>
            <a:ext cx="1383665" cy="1538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ts val="1300"/>
              </a:lnSpc>
            </a:pPr>
            <a:r>
              <a:rPr sz="1100" b="1" spc="-5" dirty="0">
                <a:solidFill>
                  <a:srgbClr val="002C3E"/>
                </a:solidFill>
                <a:latin typeface="Orgon Slab"/>
                <a:cs typeface="Orgon Slab"/>
              </a:rPr>
              <a:t>R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ES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E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A</a:t>
            </a:r>
            <a:r>
              <a:rPr sz="1100" b="1" spc="-25" dirty="0">
                <a:solidFill>
                  <a:srgbClr val="002C3E"/>
                </a:solidFill>
                <a:latin typeface="Orgon Slab"/>
                <a:cs typeface="Orgon Slab"/>
              </a:rPr>
              <a:t>R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CH</a:t>
            </a:r>
            <a:endParaRPr sz="1100" dirty="0">
              <a:latin typeface="Orgon Slab"/>
              <a:cs typeface="Orgon Slab"/>
            </a:endParaRPr>
          </a:p>
          <a:p>
            <a:pPr marL="12700">
              <a:lnSpc>
                <a:spcPts val="1060"/>
              </a:lnSpc>
            </a:pPr>
            <a:r>
              <a:rPr sz="900" spc="-20" dirty="0">
                <a:solidFill>
                  <a:srgbClr val="F57F28"/>
                </a:solidFill>
                <a:latin typeface="Orgon Slab"/>
                <a:cs typeface="Orgon Slab"/>
              </a:rPr>
              <a:t>r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es</a:t>
            </a:r>
            <a:r>
              <a:rPr sz="900" spc="-10" dirty="0">
                <a:solidFill>
                  <a:srgbClr val="F57F28"/>
                </a:solidFill>
                <a:latin typeface="Orgon Slab"/>
                <a:cs typeface="Orgon Slab"/>
              </a:rPr>
              <a:t>e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a</a:t>
            </a:r>
            <a:r>
              <a:rPr sz="900" spc="-20" dirty="0">
                <a:solidFill>
                  <a:srgbClr val="F57F28"/>
                </a:solidFill>
                <a:latin typeface="Orgon Slab"/>
                <a:cs typeface="Orgon Slab"/>
              </a:rPr>
              <a:t>r</a:t>
            </a:r>
            <a:r>
              <a:rPr sz="900" spc="-10" dirty="0">
                <a:solidFill>
                  <a:srgbClr val="F57F28"/>
                </a:solidFill>
                <a:latin typeface="Orgon Slab"/>
                <a:cs typeface="Orgon Slab"/>
              </a:rPr>
              <a:t>c</a:t>
            </a:r>
            <a:r>
              <a:rPr sz="900" spc="5" dirty="0">
                <a:solidFill>
                  <a:srgbClr val="F57F28"/>
                </a:solidFill>
                <a:latin typeface="Orgon Slab"/>
                <a:cs typeface="Orgon Slab"/>
              </a:rPr>
              <a:t>h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.ms</a:t>
            </a:r>
            <a:r>
              <a:rPr sz="900" spc="25" dirty="0">
                <a:solidFill>
                  <a:srgbClr val="F57F28"/>
                </a:solidFill>
                <a:latin typeface="Orgon Slab"/>
                <a:cs typeface="Orgon Slab"/>
              </a:rPr>
              <a:t>t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.edu</a:t>
            </a:r>
            <a:endParaRPr sz="900" dirty="0">
              <a:latin typeface="Orgon Slab"/>
              <a:cs typeface="Orgon Slab"/>
            </a:endParaRPr>
          </a:p>
          <a:p>
            <a:pPr marL="127000" marR="153670" indent="-114300">
              <a:lnSpc>
                <a:spcPct val="100000"/>
              </a:lnSpc>
              <a:spcBef>
                <a:spcPts val="200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Mo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2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5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es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h 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ente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lab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institutes</a:t>
            </a:r>
            <a:endParaRPr sz="750" dirty="0">
              <a:latin typeface="Orgon Slab Light"/>
              <a:cs typeface="Orgon Slab Light"/>
            </a:endParaRPr>
          </a:p>
          <a:p>
            <a:pPr marL="127000" marR="5080" indent="-114300" algn="just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50" dirty="0">
                <a:solidFill>
                  <a:srgbClr val="231F20"/>
                </a:solidFill>
                <a:latin typeface="Orgon Slab Light"/>
                <a:cs typeface="Orgon Slab Light"/>
              </a:rPr>
              <a:t>W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ade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dat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se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uri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8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ansportatio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inf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astructu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e, ene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8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m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anufacturin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and</a:t>
            </a:r>
            <a:endParaRPr sz="750" dirty="0">
              <a:latin typeface="Orgon Slab Light"/>
              <a:cs typeface="Orgon Slab Light"/>
            </a:endParaRPr>
          </a:p>
          <a:p>
            <a:pPr marL="127000">
              <a:lnSpc>
                <a:spcPct val="100000"/>
              </a:lnSpc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e-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omme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es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endParaRPr sz="750" dirty="0">
              <a:latin typeface="Orgon Slab Light"/>
              <a:cs typeface="Orgon Slab Light"/>
            </a:endParaRPr>
          </a:p>
          <a:p>
            <a:pPr marL="127000" marR="56515" indent="-114300">
              <a:lnSpc>
                <a:spcPct val="100000"/>
              </a:lnSpc>
              <a:spcBef>
                <a:spcPts val="234"/>
              </a:spcBef>
              <a:buChar char="•"/>
              <a:tabLst>
                <a:tab pos="127000" algn="l"/>
              </a:tabLst>
            </a:pPr>
            <a:r>
              <a:rPr lang="en-US" sz="750" b="0" spc="-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ll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unde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aduat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students participat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unde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aduate 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es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se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arnin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or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xperientia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arning</a:t>
            </a:r>
            <a:endParaRPr sz="750" dirty="0">
              <a:latin typeface="Orgon Slab Light"/>
              <a:cs typeface="Orgon Slab Ligh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350003" y="2994617"/>
            <a:ext cx="1376045" cy="867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ts val="1300"/>
              </a:lnSpc>
            </a:pP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C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AMPU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S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 </a:t>
            </a:r>
            <a:r>
              <a:rPr sz="1100" b="1" spc="-30" dirty="0">
                <a:solidFill>
                  <a:srgbClr val="002C3E"/>
                </a:solidFill>
                <a:latin typeface="Orgon Slab"/>
                <a:cs typeface="Orgon Slab"/>
              </a:rPr>
              <a:t>L</a:t>
            </a: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IV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ING</a:t>
            </a:r>
            <a:endParaRPr sz="1100">
              <a:latin typeface="Orgon Slab"/>
              <a:cs typeface="Orgon Slab"/>
            </a:endParaRPr>
          </a:p>
          <a:p>
            <a:pPr marL="12700">
              <a:lnSpc>
                <a:spcPts val="1060"/>
              </a:lnSpc>
            </a:pPr>
            <a:r>
              <a:rPr sz="900" spc="-20" dirty="0">
                <a:solidFill>
                  <a:srgbClr val="F57F28"/>
                </a:solidFill>
                <a:latin typeface="Orgon Slab"/>
                <a:cs typeface="Orgon Slab"/>
              </a:rPr>
              <a:t>r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e</a:t>
            </a:r>
            <a:r>
              <a:rPr sz="900" spc="-5" dirty="0">
                <a:solidFill>
                  <a:srgbClr val="F57F28"/>
                </a:solidFill>
                <a:latin typeface="Orgon Slab"/>
                <a:cs typeface="Orgon Slab"/>
              </a:rPr>
              <a:t>s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life.ms</a:t>
            </a:r>
            <a:r>
              <a:rPr sz="900" spc="25" dirty="0">
                <a:solidFill>
                  <a:srgbClr val="F57F28"/>
                </a:solidFill>
                <a:latin typeface="Orgon Slab"/>
                <a:cs typeface="Orgon Slab"/>
              </a:rPr>
              <a:t>t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.edu</a:t>
            </a:r>
            <a:endParaRPr sz="900">
              <a:latin typeface="Orgon Slab"/>
              <a:cs typeface="Orgon Slab"/>
            </a:endParaRPr>
          </a:p>
          <a:p>
            <a:pPr marL="127000" indent="-114300">
              <a:lnSpc>
                <a:spcPct val="100000"/>
              </a:lnSpc>
              <a:spcBef>
                <a:spcPts val="200"/>
              </a:spcBef>
              <a:buChar char="•"/>
              <a:tabLst>
                <a:tab pos="127000" algn="l"/>
              </a:tabLst>
            </a:pP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esiden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alls</a:t>
            </a:r>
            <a:endParaRPr sz="750">
              <a:latin typeface="Orgon Slab Light"/>
              <a:cs typeface="Orgon Slab Light"/>
            </a:endParaRPr>
          </a:p>
          <a:p>
            <a:pPr marL="127000" indent="-114300">
              <a:lnSpc>
                <a:spcPct val="100000"/>
              </a:lnSpc>
              <a:spcBef>
                <a:spcPts val="234"/>
              </a:spcBef>
              <a:buChar char="•"/>
              <a:tabLst>
                <a:tab pos="127000" algn="l"/>
              </a:tabLst>
            </a:pPr>
            <a:r>
              <a:rPr sz="750" b="0" spc="-50" dirty="0">
                <a:solidFill>
                  <a:srgbClr val="231F20"/>
                </a:solidFill>
                <a:latin typeface="Orgon Slab Light"/>
                <a:cs typeface="Orgon Slab Light"/>
              </a:rPr>
              <a:t>F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aterni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so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ori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houses</a:t>
            </a:r>
            <a:endParaRPr sz="750">
              <a:latin typeface="Orgon Slab Light"/>
              <a:cs typeface="Orgon Slab Light"/>
            </a:endParaRPr>
          </a:p>
          <a:p>
            <a:pPr marL="12700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U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si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y-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ow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ne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apartments</a:t>
            </a:r>
            <a:endParaRPr sz="750">
              <a:latin typeface="Orgon Slab Light"/>
              <a:cs typeface="Orgon Slab Light"/>
            </a:endParaRPr>
          </a:p>
          <a:p>
            <a:pPr marL="12700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U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si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y-app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ov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housing</a:t>
            </a:r>
            <a:endParaRPr sz="750">
              <a:latin typeface="Orgon Slab Light"/>
              <a:cs typeface="Orgon Slab Ligh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350003" y="3987248"/>
            <a:ext cx="1353820" cy="1553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ts val="1300"/>
              </a:lnSpc>
            </a:pPr>
            <a:r>
              <a:rPr sz="1100" b="1" spc="-25" dirty="0">
                <a:solidFill>
                  <a:srgbClr val="002C3E"/>
                </a:solidFill>
                <a:latin typeface="Orgon Slab"/>
                <a:cs typeface="Orgon Slab"/>
              </a:rPr>
              <a:t>S</a:t>
            </a: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T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UD</a:t>
            </a:r>
            <a:r>
              <a:rPr sz="1100" b="1" spc="25" dirty="0">
                <a:solidFill>
                  <a:srgbClr val="002C3E"/>
                </a:solidFill>
                <a:latin typeface="Orgon Slab"/>
                <a:cs typeface="Orgon Slab"/>
              </a:rPr>
              <a:t>E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NT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 </a:t>
            </a:r>
            <a:r>
              <a:rPr sz="1100" b="1" spc="-30" dirty="0">
                <a:solidFill>
                  <a:srgbClr val="002C3E"/>
                </a:solidFill>
                <a:latin typeface="Orgon Slab"/>
                <a:cs typeface="Orgon Slab"/>
              </a:rPr>
              <a:t>L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I</a:t>
            </a: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F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E</a:t>
            </a:r>
            <a:endParaRPr sz="1100" dirty="0">
              <a:latin typeface="Orgon Slab"/>
              <a:cs typeface="Orgon Slab"/>
            </a:endParaRPr>
          </a:p>
          <a:p>
            <a:pPr marL="12700">
              <a:lnSpc>
                <a:spcPts val="1060"/>
              </a:lnSpc>
            </a:pP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studentlife.ms</a:t>
            </a:r>
            <a:r>
              <a:rPr sz="900" spc="25" dirty="0">
                <a:solidFill>
                  <a:srgbClr val="F57F28"/>
                </a:solidFill>
                <a:latin typeface="Orgon Slab"/>
                <a:cs typeface="Orgon Slab"/>
              </a:rPr>
              <a:t>t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.edu</a:t>
            </a:r>
            <a:endParaRPr sz="900" dirty="0">
              <a:latin typeface="Orgon Slab"/>
              <a:cs typeface="Orgon Slab"/>
            </a:endParaRPr>
          </a:p>
          <a:p>
            <a:pPr marL="127000" indent="-114300">
              <a:lnSpc>
                <a:spcPct val="100000"/>
              </a:lnSpc>
              <a:spcBef>
                <a:spcPts val="200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200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+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studen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ganizations</a:t>
            </a:r>
            <a:endParaRPr sz="750" dirty="0">
              <a:latin typeface="Orgon Slab Light"/>
              <a:cs typeface="Orgon Slab Light"/>
            </a:endParaRPr>
          </a:p>
          <a:p>
            <a:pPr marL="127000" marR="1905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ademi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hono</a:t>
            </a:r>
            <a:r>
              <a:rPr sz="750" b="0" spc="-7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inter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atio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/inte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ultu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al, se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studen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ov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ernmen</a:t>
            </a:r>
            <a:r>
              <a:rPr sz="75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 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eligious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specia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inte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es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and p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ofessio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al</a:t>
            </a:r>
            <a:endParaRPr sz="750" dirty="0">
              <a:latin typeface="Orgon Slab Light"/>
              <a:cs typeface="Orgon Slab Light"/>
            </a:endParaRPr>
          </a:p>
          <a:p>
            <a:pPr marL="12700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1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3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inte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ultu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studen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lubs</a:t>
            </a:r>
            <a:endParaRPr sz="750" dirty="0">
              <a:latin typeface="Orgon Slab Light"/>
              <a:cs typeface="Orgon Slab Light"/>
            </a:endParaRPr>
          </a:p>
          <a:p>
            <a:pPr marL="127000" marR="117475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1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4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studen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desig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ams plu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nin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desig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lub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and o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ganizations</a:t>
            </a:r>
            <a:endParaRPr sz="750" dirty="0">
              <a:latin typeface="Orgon Slab Light"/>
              <a:cs typeface="Orgon Slab Ligh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50003" y="5665680"/>
            <a:ext cx="1124585" cy="579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ts val="1300"/>
              </a:lnSpc>
            </a:pPr>
            <a:r>
              <a:rPr sz="1100" b="1" spc="-55" dirty="0">
                <a:solidFill>
                  <a:srgbClr val="002C3E"/>
                </a:solidFill>
                <a:latin typeface="Orgon Slab"/>
                <a:cs typeface="Orgon Slab"/>
              </a:rPr>
              <a:t>A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T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H</a:t>
            </a:r>
            <a:r>
              <a:rPr sz="1100" b="1" spc="-30" dirty="0">
                <a:solidFill>
                  <a:srgbClr val="002C3E"/>
                </a:solidFill>
                <a:latin typeface="Orgon Slab"/>
                <a:cs typeface="Orgon Slab"/>
              </a:rPr>
              <a:t>L</a:t>
            </a:r>
            <a:r>
              <a:rPr sz="1100" b="1" spc="-10" dirty="0">
                <a:solidFill>
                  <a:srgbClr val="002C3E"/>
                </a:solidFill>
                <a:latin typeface="Orgon Slab"/>
                <a:cs typeface="Orgon Slab"/>
              </a:rPr>
              <a:t>E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T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I</a:t>
            </a: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C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S</a:t>
            </a:r>
            <a:endParaRPr sz="1100" dirty="0">
              <a:latin typeface="Orgon Slab"/>
              <a:cs typeface="Orgon Slab"/>
            </a:endParaRPr>
          </a:p>
          <a:p>
            <a:pPr marL="12700">
              <a:lnSpc>
                <a:spcPts val="1060"/>
              </a:lnSpc>
            </a:pP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mine</a:t>
            </a:r>
            <a:r>
              <a:rPr sz="900" spc="-30" dirty="0">
                <a:solidFill>
                  <a:srgbClr val="F57F28"/>
                </a:solidFill>
                <a:latin typeface="Orgon Slab"/>
                <a:cs typeface="Orgon Slab"/>
              </a:rPr>
              <a:t>r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athleti</a:t>
            </a:r>
            <a:r>
              <a:rPr sz="900" spc="-10" dirty="0">
                <a:solidFill>
                  <a:srgbClr val="F57F28"/>
                </a:solidFill>
                <a:latin typeface="Orgon Slab"/>
                <a:cs typeface="Orgon Slab"/>
              </a:rPr>
              <a:t>c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s.</a:t>
            </a:r>
            <a:r>
              <a:rPr sz="900" spc="-15" dirty="0">
                <a:solidFill>
                  <a:srgbClr val="F57F28"/>
                </a:solidFill>
                <a:latin typeface="Orgon Slab"/>
                <a:cs typeface="Orgon Slab"/>
              </a:rPr>
              <a:t>c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om</a:t>
            </a:r>
            <a:endParaRPr sz="900" dirty="0">
              <a:latin typeface="Orgon Slab"/>
              <a:cs typeface="Orgon Slab"/>
            </a:endParaRPr>
          </a:p>
          <a:p>
            <a:pPr marL="127000" indent="-114300">
              <a:lnSpc>
                <a:spcPct val="100000"/>
              </a:lnSpc>
              <a:spcBef>
                <a:spcPts val="204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1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3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inte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ollegiat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sports</a:t>
            </a:r>
            <a:endParaRPr sz="750" dirty="0">
              <a:latin typeface="Orgon Slab Light"/>
              <a:cs typeface="Orgon Slab Light"/>
            </a:endParaRPr>
          </a:p>
          <a:p>
            <a:pPr marL="12700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1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9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int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amu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sports</a:t>
            </a:r>
            <a:endParaRPr sz="750" dirty="0">
              <a:latin typeface="Orgon Slab Light"/>
              <a:cs typeface="Orgon Slab Ligh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989828" y="3000500"/>
            <a:ext cx="1285875" cy="1538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ts val="1300"/>
              </a:lnSpc>
            </a:pPr>
            <a:r>
              <a:rPr sz="1100" b="1" spc="5" dirty="0">
                <a:solidFill>
                  <a:srgbClr val="002C3E"/>
                </a:solidFill>
                <a:latin typeface="Orgon Slab"/>
                <a:cs typeface="Orgon Slab"/>
              </a:rPr>
              <a:t>C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A</a:t>
            </a:r>
            <a:r>
              <a:rPr sz="1100" b="1" spc="-5" dirty="0">
                <a:solidFill>
                  <a:srgbClr val="002C3E"/>
                </a:solidFill>
                <a:latin typeface="Orgon Slab"/>
                <a:cs typeface="Orgon Slab"/>
              </a:rPr>
              <a:t>R</a:t>
            </a:r>
            <a:r>
              <a:rPr sz="1100" b="1" spc="25" dirty="0">
                <a:solidFill>
                  <a:srgbClr val="002C3E"/>
                </a:solidFill>
                <a:latin typeface="Orgon Slab"/>
                <a:cs typeface="Orgon Slab"/>
              </a:rPr>
              <a:t>EE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R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 SU</a:t>
            </a:r>
            <a:r>
              <a:rPr sz="1100" b="1" spc="-15" dirty="0">
                <a:solidFill>
                  <a:srgbClr val="002C3E"/>
                </a:solidFill>
                <a:latin typeface="Orgon Slab"/>
                <a:cs typeface="Orgon Slab"/>
              </a:rPr>
              <a:t>C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CESS</a:t>
            </a:r>
            <a:endParaRPr sz="1100" dirty="0">
              <a:latin typeface="Orgon Slab"/>
              <a:cs typeface="Orgon Slab"/>
            </a:endParaRPr>
          </a:p>
          <a:p>
            <a:pPr marL="12700">
              <a:lnSpc>
                <a:spcPts val="1060"/>
              </a:lnSpc>
            </a:pPr>
            <a:r>
              <a:rPr sz="900" spc="-10" dirty="0">
                <a:solidFill>
                  <a:srgbClr val="F57F28"/>
                </a:solidFill>
                <a:latin typeface="Orgon Slab"/>
                <a:cs typeface="Orgon Slab"/>
              </a:rPr>
              <a:t>c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a</a:t>
            </a:r>
            <a:r>
              <a:rPr sz="900" spc="-20" dirty="0">
                <a:solidFill>
                  <a:srgbClr val="F57F28"/>
                </a:solidFill>
                <a:latin typeface="Orgon Slab"/>
                <a:cs typeface="Orgon Slab"/>
              </a:rPr>
              <a:t>r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ee</a:t>
            </a:r>
            <a:r>
              <a:rPr sz="900" spc="-45" dirty="0">
                <a:solidFill>
                  <a:srgbClr val="F57F28"/>
                </a:solidFill>
                <a:latin typeface="Orgon Slab"/>
                <a:cs typeface="Orgon Slab"/>
              </a:rPr>
              <a:t>r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.ms</a:t>
            </a:r>
            <a:r>
              <a:rPr sz="900" spc="25" dirty="0">
                <a:solidFill>
                  <a:srgbClr val="F57F28"/>
                </a:solidFill>
                <a:latin typeface="Orgon Slab"/>
                <a:cs typeface="Orgon Slab"/>
              </a:rPr>
              <a:t>t</a:t>
            </a:r>
            <a:r>
              <a:rPr sz="900" dirty="0">
                <a:solidFill>
                  <a:srgbClr val="F57F28"/>
                </a:solidFill>
                <a:latin typeface="Orgon Slab"/>
                <a:cs typeface="Orgon Slab"/>
              </a:rPr>
              <a:t>.edu</a:t>
            </a:r>
            <a:endParaRPr sz="900" dirty="0">
              <a:latin typeface="Orgon Slab"/>
              <a:cs typeface="Orgon Slab"/>
            </a:endParaRPr>
          </a:p>
          <a:p>
            <a:pPr marL="127000" marR="106680" indent="-114300">
              <a:lnSpc>
                <a:spcPct val="100000"/>
              </a:lnSpc>
              <a:spcBef>
                <a:spcPts val="200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Mo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lang="en-US" sz="750" spc="-15" dirty="0">
                <a:solidFill>
                  <a:srgbClr val="231F20"/>
                </a:solidFill>
                <a:latin typeface="Orgon Slab Light"/>
                <a:cs typeface="Orgon Slab Light"/>
              </a:rPr>
              <a:t>8</a:t>
            </a:r>
            <a:r>
              <a:rPr lang="en-US" sz="750" b="0" spc="-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00 </a:t>
            </a:r>
            <a:r>
              <a:rPr sz="750" b="0" spc="-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students 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omplete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o-o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p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or intern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hi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p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201</a:t>
            </a:r>
            <a:r>
              <a:rPr lang="en-US" sz="750" spc="-15" dirty="0">
                <a:solidFill>
                  <a:srgbClr val="231F20"/>
                </a:solidFill>
                <a:latin typeface="Orgon Slab Light"/>
                <a:cs typeface="Orgon Slab Light"/>
              </a:rPr>
              <a:t>6</a:t>
            </a:r>
            <a:r>
              <a:rPr sz="750" b="0" spc="-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–1</a:t>
            </a:r>
            <a:r>
              <a:rPr lang="en-US" sz="750" spc="-15" dirty="0">
                <a:solidFill>
                  <a:srgbClr val="231F20"/>
                </a:solidFill>
                <a:latin typeface="Orgon Slab Light"/>
                <a:cs typeface="Orgon Slab Light"/>
              </a:rPr>
              <a:t>7</a:t>
            </a:r>
            <a:endParaRPr sz="750" dirty="0">
              <a:latin typeface="Orgon Slab Light"/>
              <a:cs typeface="Orgon Slab Light"/>
            </a:endParaRPr>
          </a:p>
          <a:p>
            <a:pPr marL="127000" marR="508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Mo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1,1</a:t>
            </a:r>
            <a:r>
              <a:rPr lang="en-US" sz="750" b="0" spc="-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5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0</a:t>
            </a:r>
            <a:r>
              <a:rPr sz="750" b="0" spc="-3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empl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 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rui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ampu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annuall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endParaRPr sz="750" dirty="0">
              <a:latin typeface="Orgon Slab Light"/>
              <a:cs typeface="Orgon Slab Light"/>
            </a:endParaRPr>
          </a:p>
          <a:p>
            <a:pPr marL="127000" marR="187960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. </a:t>
            </a:r>
            <a:r>
              <a:rPr lang="en-US" sz="750" dirty="0">
                <a:solidFill>
                  <a:srgbClr val="231F20"/>
                </a:solidFill>
                <a:latin typeface="Orgon Slab Light"/>
                <a:cs typeface="Orgon Slab Light"/>
              </a:rPr>
              <a:t>8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public un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si</a:t>
            </a:r>
            <a:r>
              <a:rPr sz="75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 for annualized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eturn on i</a:t>
            </a:r>
            <a:r>
              <a:rPr sz="75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estment </a:t>
            </a:r>
            <a:r>
              <a:rPr sz="75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(</a:t>
            </a:r>
            <a:r>
              <a:rPr sz="750" b="0" spc="-55" dirty="0">
                <a:solidFill>
                  <a:srgbClr val="231F20"/>
                </a:solidFill>
                <a:latin typeface="Orgon Slab Light"/>
                <a:cs typeface="Orgon Slab Light"/>
              </a:rPr>
              <a:t>P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ale.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m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 </a:t>
            </a:r>
            <a:r>
              <a:rPr lang="en-US"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April 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201</a:t>
            </a:r>
            <a:r>
              <a:rPr lang="en-US"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7</a:t>
            </a:r>
            <a:r>
              <a:rPr sz="750" b="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)</a:t>
            </a:r>
            <a:endParaRPr sz="750" dirty="0">
              <a:latin typeface="Orgon Slab Light"/>
              <a:cs typeface="Orgon Slab Ligh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89828" y="4534915"/>
            <a:ext cx="1369060" cy="1187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ct val="100000"/>
              </a:lnSpc>
            </a:pPr>
            <a:r>
              <a:rPr sz="1100" b="1" spc="-25" dirty="0">
                <a:solidFill>
                  <a:srgbClr val="002C3E"/>
                </a:solidFill>
                <a:latin typeface="Orgon Slab"/>
                <a:cs typeface="Orgon Slab"/>
              </a:rPr>
              <a:t>R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O</a:t>
            </a:r>
            <a:r>
              <a:rPr sz="1100" b="1" spc="-30" dirty="0">
                <a:solidFill>
                  <a:srgbClr val="002C3E"/>
                </a:solidFill>
                <a:latin typeface="Orgon Slab"/>
                <a:cs typeface="Orgon Slab"/>
              </a:rPr>
              <a:t>L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L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A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 </a:t>
            </a:r>
            <a:r>
              <a:rPr sz="1100" b="1" spc="-15" dirty="0">
                <a:solidFill>
                  <a:srgbClr val="002C3E"/>
                </a:solidFill>
                <a:latin typeface="Orgon Slab"/>
                <a:cs typeface="Orgon Slab"/>
              </a:rPr>
              <a:t>C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OMMUN</a:t>
            </a:r>
            <a:r>
              <a:rPr sz="1100" b="1" dirty="0">
                <a:solidFill>
                  <a:srgbClr val="002C3E"/>
                </a:solidFill>
                <a:latin typeface="Orgon Slab"/>
                <a:cs typeface="Orgon Slab"/>
              </a:rPr>
              <a:t>I</a:t>
            </a:r>
            <a:r>
              <a:rPr sz="1100" b="1" spc="10" dirty="0">
                <a:solidFill>
                  <a:srgbClr val="002C3E"/>
                </a:solidFill>
                <a:latin typeface="Orgon Slab"/>
                <a:cs typeface="Orgon Slab"/>
              </a:rPr>
              <a:t>TY</a:t>
            </a:r>
            <a:endParaRPr sz="1100">
              <a:latin typeface="Orgon Slab"/>
              <a:cs typeface="Orgon Slab"/>
            </a:endParaRPr>
          </a:p>
          <a:p>
            <a:pPr marL="127000" indent="-114300">
              <a:lnSpc>
                <a:spcPct val="100000"/>
              </a:lnSpc>
              <a:spcBef>
                <a:spcPts val="165"/>
              </a:spcBef>
              <a:buChar char="•"/>
              <a:tabLst>
                <a:tab pos="127000" algn="l"/>
              </a:tabLst>
            </a:pPr>
            <a:r>
              <a:rPr sz="750" b="0" spc="-35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ommite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afe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endParaRPr sz="750">
              <a:latin typeface="Orgon Slab Light"/>
              <a:cs typeface="Orgon Slab Light"/>
            </a:endParaRPr>
          </a:p>
          <a:p>
            <a:pPr marL="127000" marR="123189" indent="-114300" algn="just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friendl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ommuni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w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ith 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w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c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os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f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i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v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ing</a:t>
            </a:r>
            <a:endParaRPr sz="750">
              <a:latin typeface="Orgon Slab Light"/>
              <a:cs typeface="Orgon Slab Light"/>
            </a:endParaRPr>
          </a:p>
          <a:p>
            <a:pPr marL="127000" marR="65405" indent="-114300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f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th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atio</a:t>
            </a:r>
            <a:r>
              <a:rPr sz="750" b="0" spc="-4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35" dirty="0">
                <a:solidFill>
                  <a:srgbClr val="231F20"/>
                </a:solidFill>
                <a:latin typeface="Orgon Slab Light"/>
                <a:cs typeface="Orgon Slab Light"/>
              </a:rPr>
              <a:t>’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45" dirty="0">
                <a:solidFill>
                  <a:srgbClr val="231F20"/>
                </a:solidFill>
                <a:latin typeface="Orgon Slab Light"/>
                <a:cs typeface="Orgon Slab Light"/>
              </a:rPr>
              <a:t>“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m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artest citie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”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(</a:t>
            </a:r>
            <a:r>
              <a:rPr sz="750" b="0" spc="-35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umosi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8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,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201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3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)</a:t>
            </a:r>
            <a:endParaRPr sz="750">
              <a:latin typeface="Orgon Slab Light"/>
              <a:cs typeface="Orgon Slab Light"/>
            </a:endParaRPr>
          </a:p>
          <a:p>
            <a:pPr marL="127000" marR="164465" indent="-114300" algn="just">
              <a:lnSpc>
                <a:spcPct val="100000"/>
              </a:lnSpc>
              <a:spcBef>
                <a:spcPts val="229"/>
              </a:spcBef>
              <a:buChar char="•"/>
              <a:tabLst>
                <a:tab pos="127000" algn="l"/>
              </a:tabLst>
            </a:pP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Sur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ounde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b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mo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 100,00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0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spc="-2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f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stat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and 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atio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l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750" b="0" spc="-15" dirty="0">
                <a:solidFill>
                  <a:srgbClr val="231F20"/>
                </a:solidFill>
                <a:latin typeface="Orgon Slab Light"/>
                <a:cs typeface="Orgon Slab Light"/>
              </a:rPr>
              <a:t>pa</a:t>
            </a:r>
            <a:r>
              <a:rPr sz="750" b="0" spc="-3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75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k</a:t>
            </a:r>
            <a:r>
              <a:rPr sz="75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endParaRPr sz="750">
              <a:latin typeface="Orgon Slab Light"/>
              <a:cs typeface="Orgon Slab Ligh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710179" y="6525494"/>
            <a:ext cx="4546600" cy="7309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00" b="1" spc="-80" dirty="0" smtClean="0">
                <a:solidFill>
                  <a:srgbClr val="002C3E"/>
                </a:solidFill>
                <a:latin typeface="Tungsten Bold"/>
                <a:cs typeface="Tungsten Bold"/>
              </a:rPr>
              <a:t>201</a:t>
            </a:r>
            <a:r>
              <a:rPr lang="en-US" sz="2900" b="1" spc="-80" dirty="0" smtClean="0">
                <a:solidFill>
                  <a:srgbClr val="002C3E"/>
                </a:solidFill>
                <a:latin typeface="Tungsten Bold"/>
                <a:cs typeface="Tungsten Bold"/>
              </a:rPr>
              <a:t>7</a:t>
            </a:r>
            <a:r>
              <a:rPr sz="2900" b="1" spc="-120" dirty="0" smtClean="0">
                <a:solidFill>
                  <a:srgbClr val="002C3E"/>
                </a:solidFill>
                <a:latin typeface="Tungsten Bold"/>
                <a:cs typeface="Tungsten Bold"/>
              </a:rPr>
              <a:t>-</a:t>
            </a:r>
            <a:r>
              <a:rPr sz="2900" b="1" spc="-80" dirty="0" smtClean="0">
                <a:solidFill>
                  <a:srgbClr val="002C3E"/>
                </a:solidFill>
                <a:latin typeface="Tungsten Bold"/>
                <a:cs typeface="Tungsten Bold"/>
              </a:rPr>
              <a:t>1</a:t>
            </a:r>
            <a:r>
              <a:rPr lang="en-US" sz="2900" b="1" spc="-80" dirty="0" smtClean="0">
                <a:solidFill>
                  <a:srgbClr val="002C3E"/>
                </a:solidFill>
                <a:latin typeface="Tungsten Bold"/>
                <a:cs typeface="Tungsten Bold"/>
              </a:rPr>
              <a:t>8</a:t>
            </a:r>
            <a:r>
              <a:rPr sz="2900" b="1" spc="-80" dirty="0" smtClean="0">
                <a:solidFill>
                  <a:srgbClr val="002C3E"/>
                </a:solidFill>
                <a:latin typeface="Tungsten Bold"/>
                <a:cs typeface="Tungsten Bold"/>
              </a:rPr>
              <a:t> </a:t>
            </a:r>
            <a:r>
              <a:rPr sz="2900" b="1" spc="-80" dirty="0">
                <a:solidFill>
                  <a:srgbClr val="002C3E"/>
                </a:solidFill>
                <a:latin typeface="Tungsten Bold"/>
                <a:cs typeface="Tungsten Bold"/>
              </a:rPr>
              <a:t>ESTIM</a:t>
            </a:r>
            <a:r>
              <a:rPr sz="2900" b="1" spc="-200" dirty="0">
                <a:solidFill>
                  <a:srgbClr val="002C3E"/>
                </a:solidFill>
                <a:latin typeface="Tungsten Bold"/>
                <a:cs typeface="Tungsten Bold"/>
              </a:rPr>
              <a:t>A</a:t>
            </a:r>
            <a:r>
              <a:rPr sz="2900" b="1" spc="-80" dirty="0">
                <a:solidFill>
                  <a:srgbClr val="002C3E"/>
                </a:solidFill>
                <a:latin typeface="Tungsten Bold"/>
                <a:cs typeface="Tungsten Bold"/>
              </a:rPr>
              <a:t>TED COST OF </a:t>
            </a:r>
            <a:r>
              <a:rPr sz="2900" b="1" spc="-200" dirty="0">
                <a:solidFill>
                  <a:srgbClr val="002C3E"/>
                </a:solidFill>
                <a:latin typeface="Tungsten Bold"/>
                <a:cs typeface="Tungsten Bold"/>
              </a:rPr>
              <a:t>A</a:t>
            </a:r>
            <a:r>
              <a:rPr sz="2900" b="1" spc="-80" dirty="0">
                <a:solidFill>
                  <a:srgbClr val="002C3E"/>
                </a:solidFill>
                <a:latin typeface="Tungsten Bold"/>
                <a:cs typeface="Tungsten Bold"/>
              </a:rPr>
              <a:t>TTENDANCE</a:t>
            </a:r>
            <a:endParaRPr sz="2900" dirty="0">
              <a:latin typeface="Tungsten Bold"/>
              <a:cs typeface="Tungsten Bold"/>
            </a:endParaRPr>
          </a:p>
          <a:p>
            <a:pPr marL="12700" marR="5080">
              <a:lnSpc>
                <a:spcPct val="100000"/>
              </a:lnSpc>
              <a:spcBef>
                <a:spcPts val="345"/>
              </a:spcBef>
            </a:pP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Esti</a:t>
            </a:r>
            <a:r>
              <a:rPr sz="80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m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ate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unde</a:t>
            </a:r>
            <a:r>
              <a:rPr sz="80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80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aduat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ost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ar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 base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lang="en-US" sz="800" b="0" spc="15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24</a:t>
            </a:r>
            <a:r>
              <a:rPr sz="800" b="0" spc="30" dirty="0" smtClean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800" b="0" spc="-5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di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hou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rs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an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esti</a:t>
            </a:r>
            <a:r>
              <a:rPr sz="80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m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ate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g</a:t>
            </a:r>
            <a:r>
              <a:rPr sz="800" b="0" spc="-1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aduat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ost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are base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n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1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8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M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S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o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P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h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D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di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t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hou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rs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pe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800" b="0" spc="1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ademi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c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r>
              <a:rPr sz="800" b="0" spc="5" dirty="0">
                <a:solidFill>
                  <a:srgbClr val="231F20"/>
                </a:solidFill>
                <a:latin typeface="Orgon Slab Light"/>
                <a:cs typeface="Orgon Slab Light"/>
              </a:rPr>
              <a:t>y</a:t>
            </a:r>
            <a:r>
              <a:rPr sz="800" b="0" spc="10" dirty="0">
                <a:solidFill>
                  <a:srgbClr val="231F20"/>
                </a:solidFill>
                <a:latin typeface="Orgon Slab Light"/>
                <a:cs typeface="Orgon Slab Light"/>
              </a:rPr>
              <a:t>e</a:t>
            </a:r>
            <a:r>
              <a:rPr sz="800" b="0" spc="15" dirty="0">
                <a:solidFill>
                  <a:srgbClr val="231F20"/>
                </a:solidFill>
                <a:latin typeface="Orgon Slab Light"/>
                <a:cs typeface="Orgon Slab Light"/>
              </a:rPr>
              <a:t>a</a:t>
            </a:r>
            <a:r>
              <a:rPr sz="800" b="0" spc="-25" dirty="0">
                <a:solidFill>
                  <a:srgbClr val="231F20"/>
                </a:solidFill>
                <a:latin typeface="Orgon Slab Light"/>
                <a:cs typeface="Orgon Slab Light"/>
              </a:rPr>
              <a:t>r</a:t>
            </a:r>
            <a:r>
              <a:rPr sz="800" b="0" dirty="0">
                <a:solidFill>
                  <a:srgbClr val="231F20"/>
                </a:solidFill>
                <a:latin typeface="Orgon Slab Light"/>
                <a:cs typeface="Orgon Slab Light"/>
              </a:rPr>
              <a:t>.</a:t>
            </a:r>
            <a:r>
              <a:rPr sz="800" b="0" spc="30" dirty="0">
                <a:solidFill>
                  <a:srgbClr val="231F20"/>
                </a:solidFill>
                <a:latin typeface="Orgon Slab Light"/>
                <a:cs typeface="Orgon Slab Light"/>
              </a:rPr>
              <a:t> </a:t>
            </a:r>
            <a:endParaRPr sz="800" dirty="0">
              <a:latin typeface="Orgon Slab Light"/>
              <a:cs typeface="Orgon Slab Ligh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992778" y="1320291"/>
            <a:ext cx="556895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-50" dirty="0">
                <a:solidFill>
                  <a:srgbClr val="FFFFFF"/>
                </a:solidFill>
                <a:latin typeface="Orgon Slab"/>
                <a:cs typeface="Orgon Slab"/>
              </a:rPr>
              <a:t>F</a:t>
            </a:r>
            <a:r>
              <a:rPr sz="800" b="1" dirty="0">
                <a:solidFill>
                  <a:srgbClr val="FFFFFF"/>
                </a:solidFill>
                <a:latin typeface="Orgon Slab"/>
                <a:cs typeface="Orgon Slab"/>
              </a:rPr>
              <a:t>ounded in</a:t>
            </a:r>
            <a:endParaRPr sz="800">
              <a:latin typeface="Orgon Slab"/>
              <a:cs typeface="Orgon Slab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906317" y="1734311"/>
            <a:ext cx="733425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-5" dirty="0">
                <a:solidFill>
                  <a:srgbClr val="FFFFFF"/>
                </a:solidFill>
                <a:latin typeface="Orgon Slab"/>
                <a:cs typeface="Orgon Slab"/>
              </a:rPr>
              <a:t>R</a:t>
            </a:r>
            <a:r>
              <a:rPr sz="800" b="1" dirty="0">
                <a:solidFill>
                  <a:srgbClr val="FFFFFF"/>
                </a:solidFill>
                <a:latin typeface="Orgon Slab"/>
                <a:cs typeface="Orgon Slab"/>
              </a:rPr>
              <a:t>oll</a:t>
            </a:r>
            <a:r>
              <a:rPr sz="800" b="1" spc="5" dirty="0">
                <a:solidFill>
                  <a:srgbClr val="FFFFFF"/>
                </a:solidFill>
                <a:latin typeface="Orgon Slab"/>
                <a:cs typeface="Orgon Slab"/>
              </a:rPr>
              <a:t>a</a:t>
            </a:r>
            <a:r>
              <a:rPr sz="800" b="1" dirty="0">
                <a:solidFill>
                  <a:srgbClr val="FFFFFF"/>
                </a:solidFill>
                <a:latin typeface="Orgon Slab"/>
                <a:cs typeface="Orgon Slab"/>
              </a:rPr>
              <a:t>, Missouri</a:t>
            </a:r>
            <a:endParaRPr sz="800">
              <a:latin typeface="Orgon Slab"/>
              <a:cs typeface="Orgon Slab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5095" y="1987790"/>
            <a:ext cx="1877805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ungsten Bold" pitchFamily="50" charset="0"/>
              </a:rPr>
              <a:t>Xuan Li’s Experience</a:t>
            </a:r>
          </a:p>
          <a:p>
            <a:r>
              <a:rPr lang="zh-CN" altLang="en-US" sz="1100" dirty="0">
                <a:solidFill>
                  <a:schemeClr val="tx2">
                    <a:lumMod val="50000"/>
                  </a:schemeClr>
                </a:solidFill>
              </a:rPr>
              <a:t>大家好，我是李譞， </a:t>
            </a:r>
            <a:r>
              <a:rPr lang="en-US" altLang="zh-CN" sz="1100" dirty="0" smtClean="0">
                <a:solidFill>
                  <a:schemeClr val="tx2">
                    <a:lumMod val="50000"/>
                  </a:schemeClr>
                </a:solidFill>
              </a:rPr>
              <a:t>2012</a:t>
            </a:r>
            <a:r>
              <a:rPr lang="zh-CN" altLang="en-US" sz="1100" dirty="0" smtClean="0">
                <a:solidFill>
                  <a:schemeClr val="tx2">
                    <a:lumMod val="50000"/>
                  </a:schemeClr>
                </a:solidFill>
              </a:rPr>
              <a:t>年参</a:t>
            </a:r>
            <a:r>
              <a:rPr lang="zh-CN" altLang="en-US" sz="1100" dirty="0">
                <a:solidFill>
                  <a:schemeClr val="tx2">
                    <a:lumMod val="50000"/>
                  </a:schemeClr>
                </a:solidFill>
              </a:rPr>
              <a:t>加</a:t>
            </a:r>
            <a:r>
              <a:rPr lang="en-US" altLang="zh-CN" sz="1100" dirty="0">
                <a:solidFill>
                  <a:schemeClr val="tx2">
                    <a:lumMod val="50000"/>
                  </a:schemeClr>
                </a:solidFill>
              </a:rPr>
              <a:t>2+2</a:t>
            </a:r>
            <a:r>
              <a:rPr lang="zh-CN" altLang="en-US" sz="1100" dirty="0">
                <a:solidFill>
                  <a:schemeClr val="tx2">
                    <a:lumMod val="50000"/>
                  </a:schemeClr>
                </a:solidFill>
              </a:rPr>
              <a:t>项目来到密苏里科技大学。现在处于第二个研究生学位的第一年</a:t>
            </a:r>
            <a:r>
              <a:rPr lang="zh-CN" altLang="en-US" sz="1100" dirty="0" smtClean="0">
                <a:solidFill>
                  <a:schemeClr val="tx2">
                    <a:lumMod val="50000"/>
                  </a:schemeClr>
                </a:solidFill>
              </a:rPr>
              <a:t>。我在这里拿到了</a:t>
            </a:r>
            <a:r>
              <a:rPr lang="en-US" altLang="zh-CN" sz="1100" dirty="0" smtClean="0">
                <a:solidFill>
                  <a:schemeClr val="tx2">
                    <a:lumMod val="50000"/>
                  </a:schemeClr>
                </a:solidFill>
              </a:rPr>
              <a:t>MBA</a:t>
            </a:r>
            <a:r>
              <a:rPr lang="zh-CN" altLang="en-US" sz="1100" dirty="0" smtClean="0">
                <a:solidFill>
                  <a:schemeClr val="tx2">
                    <a:lumMod val="50000"/>
                  </a:schemeClr>
                </a:solidFill>
              </a:rPr>
              <a:t>学位。在现阶段的大数据时代，</a:t>
            </a:r>
            <a:r>
              <a:rPr lang="en-US" altLang="zh-CN" sz="1100" dirty="0" smtClean="0">
                <a:solidFill>
                  <a:schemeClr val="tx2">
                    <a:lumMod val="50000"/>
                  </a:schemeClr>
                </a:solidFill>
              </a:rPr>
              <a:t>BIT</a:t>
            </a:r>
            <a:r>
              <a:rPr lang="zh-CN" altLang="en-US" sz="1100" dirty="0" smtClean="0">
                <a:solidFill>
                  <a:schemeClr val="tx2">
                    <a:lumMod val="50000"/>
                  </a:schemeClr>
                </a:solidFill>
              </a:rPr>
              <a:t>学院的</a:t>
            </a:r>
            <a:r>
              <a:rPr lang="en-US" altLang="zh-CN" sz="1100" dirty="0" smtClean="0">
                <a:solidFill>
                  <a:schemeClr val="tx2">
                    <a:lumMod val="50000"/>
                  </a:schemeClr>
                </a:solidFill>
              </a:rPr>
              <a:t>IST</a:t>
            </a:r>
            <a:r>
              <a:rPr lang="zh-CN" altLang="en-US" sz="1100" smtClean="0">
                <a:solidFill>
                  <a:schemeClr val="tx2">
                    <a:lumMod val="50000"/>
                  </a:schemeClr>
                </a:solidFill>
              </a:rPr>
              <a:t>专业在全美排名前十。在</a:t>
            </a:r>
            <a:r>
              <a:rPr lang="zh-CN" altLang="en-US" sz="1100" dirty="0">
                <a:solidFill>
                  <a:schemeClr val="tx2">
                    <a:lumMod val="50000"/>
                  </a:schemeClr>
                </a:solidFill>
              </a:rPr>
              <a:t>这里你不仅可以提高学习和生活能力，更可以在优秀的密苏里科技大学团队的帮助下找到未来前进的方向</a:t>
            </a:r>
            <a:r>
              <a:rPr lang="zh-CN" altLang="en-US" sz="1100" dirty="0" smtClean="0">
                <a:solidFill>
                  <a:schemeClr val="tx2">
                    <a:lumMod val="50000"/>
                  </a:schemeClr>
                </a:solidFill>
              </a:rPr>
              <a:t>。</a:t>
            </a:r>
            <a:endParaRPr lang="en-US" altLang="zh-CN" sz="11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altLang="zh-CN" dirty="0" smtClean="0">
                <a:solidFill>
                  <a:schemeClr val="tx2">
                    <a:lumMod val="50000"/>
                  </a:schemeClr>
                </a:solidFill>
                <a:latin typeface="Tungsten Black" pitchFamily="50" charset="0"/>
              </a:rPr>
              <a:t>BIT sets itself – and its students – apart! </a:t>
            </a:r>
          </a:p>
          <a:p>
            <a:r>
              <a:rPr lang="en-US" altLang="zh-CN" sz="750" dirty="0">
                <a:latin typeface="Orgon Slab Light"/>
                <a:cs typeface="Orgon Slab Light"/>
              </a:rPr>
              <a:t>Education is an investment of time,  money, and energy, which is why </a:t>
            </a:r>
            <a:r>
              <a:rPr lang="en-US" altLang="zh-CN" sz="750" dirty="0" smtClean="0">
                <a:latin typeface="Orgon Slab Light"/>
                <a:cs typeface="Orgon Slab Light"/>
              </a:rPr>
              <a:t>the Business and Information Technology (BIT) department devote </a:t>
            </a:r>
            <a:r>
              <a:rPr lang="en-US" altLang="zh-CN" sz="750" dirty="0">
                <a:latin typeface="Orgon Slab Light"/>
                <a:cs typeface="Orgon Slab Light"/>
              </a:rPr>
              <a:t>ourselves to ensuring </a:t>
            </a:r>
            <a:r>
              <a:rPr lang="en-US" altLang="zh-CN" sz="750" dirty="0" smtClean="0">
                <a:latin typeface="Orgon Slab Light" panose="02000503000000020004" pitchFamily="50" charset="0"/>
              </a:rPr>
              <a:t>relevant curricula to promote cutting-edge and marketable skillsets. For example: </a:t>
            </a:r>
          </a:p>
          <a:p>
            <a:endParaRPr lang="en-US" altLang="zh-CN" sz="750" dirty="0" smtClean="0">
              <a:solidFill>
                <a:schemeClr val="tx2">
                  <a:lumMod val="50000"/>
                </a:schemeClr>
              </a:solidFill>
              <a:latin typeface="Orgon Slab Light" panose="02000503000000020004" pitchFamily="50" charset="0"/>
            </a:endParaRPr>
          </a:p>
          <a:p>
            <a:r>
              <a:rPr lang="en-US" altLang="zh-CN" sz="1100" b="1" spc="-55" dirty="0">
                <a:solidFill>
                  <a:schemeClr val="accent6">
                    <a:lumMod val="75000"/>
                  </a:schemeClr>
                </a:solidFill>
                <a:latin typeface="Orgon Slab"/>
                <a:cs typeface="Orgon Slab"/>
              </a:rPr>
              <a:t>Big Data</a:t>
            </a:r>
          </a:p>
          <a:p>
            <a:r>
              <a:rPr lang="en-US" altLang="zh-CN" sz="750" dirty="0" smtClean="0">
                <a:latin typeface="Orgon Slab Light" panose="02000503000000020004" pitchFamily="50" charset="0"/>
              </a:rPr>
              <a:t>Big Data is an emerging phenomenon. Computing systems today are generating 15 petabytes of new information ever day – we train students to turn data into useable information.</a:t>
            </a:r>
          </a:p>
          <a:p>
            <a:endParaRPr lang="en-US" altLang="zh-CN" sz="750" dirty="0" smtClean="0">
              <a:solidFill>
                <a:schemeClr val="tx2">
                  <a:lumMod val="50000"/>
                </a:schemeClr>
              </a:solidFill>
              <a:latin typeface="Orgon Slab Light" panose="02000503000000020004" pitchFamily="50" charset="0"/>
            </a:endParaRPr>
          </a:p>
          <a:p>
            <a:r>
              <a:rPr lang="en-US" altLang="zh-CN" sz="1100" b="1" spc="-30" dirty="0">
                <a:solidFill>
                  <a:schemeClr val="accent6">
                    <a:lumMod val="75000"/>
                  </a:schemeClr>
                </a:solidFill>
                <a:latin typeface="Orgon Slab"/>
                <a:cs typeface="Orgon Slab"/>
              </a:rPr>
              <a:t>Supply Chain </a:t>
            </a:r>
          </a:p>
          <a:p>
            <a:r>
              <a:rPr lang="en-US" altLang="zh-CN" sz="750" dirty="0" smtClean="0">
                <a:latin typeface="Orgon Slab Light" panose="02000503000000020004" pitchFamily="50" charset="0"/>
              </a:rPr>
              <a:t>Supply Chain management is an integral tool for running a business operation well. The oversight of the production and distribution of goods directly correlates to a firm’s profit margins.  </a:t>
            </a:r>
          </a:p>
          <a:p>
            <a:endParaRPr lang="en-US" altLang="zh-CN" sz="750" dirty="0">
              <a:solidFill>
                <a:schemeClr val="tx2">
                  <a:lumMod val="50000"/>
                </a:schemeClr>
              </a:solidFill>
              <a:latin typeface="Orgon Slab Light" panose="02000503000000020004" pitchFamily="50" charset="0"/>
            </a:endParaRPr>
          </a:p>
          <a:p>
            <a:r>
              <a:rPr lang="en-US" altLang="zh-CN" sz="1100" b="1" spc="-30" dirty="0">
                <a:solidFill>
                  <a:schemeClr val="accent6">
                    <a:lumMod val="75000"/>
                  </a:schemeClr>
                </a:solidFill>
                <a:latin typeface="Orgon Slab"/>
                <a:cs typeface="Orgon Slab"/>
              </a:rPr>
              <a:t>Return on Investment </a:t>
            </a:r>
          </a:p>
          <a:p>
            <a:r>
              <a:rPr lang="en-US" altLang="zh-CN" sz="750" dirty="0" smtClean="0">
                <a:latin typeface="Orgon Slab Light" panose="02000503000000020004" pitchFamily="50" charset="0"/>
              </a:rPr>
              <a:t>The goal is for your education to provide you with the skills to obtain a good job. Our graduates as a whole realize this goal. </a:t>
            </a:r>
          </a:p>
          <a:p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800" y="944268"/>
            <a:ext cx="3221918" cy="192885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88" y="482123"/>
            <a:ext cx="1059179" cy="1429479"/>
          </a:xfrm>
          <a:prstGeom prst="rect">
            <a:avLst/>
          </a:prstGeom>
        </p:spPr>
      </p:pic>
      <p:pic>
        <p:nvPicPr>
          <p:cNvPr id="23" name="tabl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1477" y="7384157"/>
            <a:ext cx="4690871" cy="222268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2C3E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1015</TotalTime>
  <Words>1011</Words>
  <Application>Microsoft Office PowerPoint</Application>
  <PresentationFormat>Custom</PresentationFormat>
  <Paragraphs>178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宋体</vt:lpstr>
      <vt:lpstr>Calibri</vt:lpstr>
      <vt:lpstr>Orgon Slab</vt:lpstr>
      <vt:lpstr>Orgon Slab ExtraBold</vt:lpstr>
      <vt:lpstr>Orgon Slab Light</vt:lpstr>
      <vt:lpstr>Tungsten Black</vt:lpstr>
      <vt:lpstr>Tungsten Bold</vt:lpstr>
      <vt:lpstr>Tungsten Light</vt:lpstr>
      <vt:lpstr>Office Theme</vt:lpstr>
      <vt:lpstr>PowerPoint Presentation</vt:lpstr>
      <vt:lpstr>MISSOURI S&amp;T FACTS AND STATS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Hasekamp, Jodi</dc:creator>
  <cp:lastModifiedBy>Shi, Kewei  . (S&amp;T-Student)</cp:lastModifiedBy>
  <cp:revision>25</cp:revision>
  <cp:lastPrinted>2018-03-05T18:14:35Z</cp:lastPrinted>
  <dcterms:created xsi:type="dcterms:W3CDTF">2017-01-30T18:44:30Z</dcterms:created>
  <dcterms:modified xsi:type="dcterms:W3CDTF">2018-03-05T18:18:42Z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2015-12-28T00:00:00Z</vt:filetime>
  </property>
  <property fmtid="{D5CDD505-2E9C-101B-9397-08002B2CF9AE}" pid="3" name="Creator">
    <vt:lpwstr>Adobe InDesign CC (Macintosh)</vt:lpwstr>
  </property>
  <property fmtid="{D5CDD505-2E9C-101B-9397-08002B2CF9AE}" pid="4" name="LastSaved">
    <vt:filetime>2017-01-31T00:00:00Z</vt:filetime>
  </property>
</Properties>
</file>